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439" r:id="rId2"/>
    <p:sldId id="440" r:id="rId3"/>
    <p:sldId id="441" r:id="rId4"/>
    <p:sldId id="442" r:id="rId5"/>
    <p:sldId id="443" r:id="rId6"/>
    <p:sldId id="375" r:id="rId7"/>
    <p:sldId id="455" r:id="rId8"/>
    <p:sldId id="473" r:id="rId9"/>
    <p:sldId id="477" r:id="rId10"/>
    <p:sldId id="480" r:id="rId11"/>
    <p:sldId id="478" r:id="rId12"/>
    <p:sldId id="481" r:id="rId13"/>
    <p:sldId id="419" r:id="rId14"/>
    <p:sldId id="485" r:id="rId15"/>
    <p:sldId id="487" r:id="rId16"/>
    <p:sldId id="488" r:id="rId17"/>
    <p:sldId id="486" r:id="rId18"/>
    <p:sldId id="495" r:id="rId19"/>
    <p:sldId id="456" r:id="rId20"/>
    <p:sldId id="489" r:id="rId21"/>
    <p:sldId id="496" r:id="rId22"/>
    <p:sldId id="497" r:id="rId23"/>
    <p:sldId id="499" r:id="rId24"/>
    <p:sldId id="492" r:id="rId25"/>
    <p:sldId id="500" r:id="rId26"/>
    <p:sldId id="491" r:id="rId27"/>
    <p:sldId id="494" r:id="rId28"/>
    <p:sldId id="501" r:id="rId29"/>
    <p:sldId id="502" r:id="rId30"/>
    <p:sldId id="504" r:id="rId31"/>
    <p:sldId id="363" r:id="rId32"/>
    <p:sldId id="405"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666" autoAdjust="0"/>
    <p:restoredTop sz="95033" autoAdjust="0"/>
  </p:normalViewPr>
  <p:slideViewPr>
    <p:cSldViewPr snapToGrid="0">
      <p:cViewPr varScale="1">
        <p:scale>
          <a:sx n="82" d="100"/>
          <a:sy n="82" d="100"/>
        </p:scale>
        <p:origin x="96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44F1527-C60C-475A-80E4-7038B4F59511}" type="doc">
      <dgm:prSet loTypeId="urn:microsoft.com/office/officeart/2009/3/layout/PlusandMinus" loCatId="relationship" qsTypeId="urn:microsoft.com/office/officeart/2005/8/quickstyle/simple1" qsCatId="simple" csTypeId="urn:microsoft.com/office/officeart/2005/8/colors/accent1_2" csCatId="accent1" phldr="1"/>
      <dgm:spPr/>
      <dgm:t>
        <a:bodyPr/>
        <a:lstStyle/>
        <a:p>
          <a:endParaRPr lang="en-US"/>
        </a:p>
      </dgm:t>
    </dgm:pt>
    <dgm:pt modelId="{BB132D5F-A031-4289-8C7C-1FF1E39C8DA2}">
      <dgm:prSet phldrT="[Text]"/>
      <dgm:spPr/>
      <dgm:t>
        <a:bodyPr/>
        <a:lstStyle/>
        <a:p>
          <a:r>
            <a:rPr lang="en-US" dirty="0"/>
            <a:t>Pros:</a:t>
          </a:r>
        </a:p>
      </dgm:t>
    </dgm:pt>
    <dgm:pt modelId="{1C3C9ED3-1467-40E0-B970-BD38D759015D}" type="parTrans" cxnId="{E7586670-CE53-4D52-97F1-4EC9681E2D8C}">
      <dgm:prSet/>
      <dgm:spPr/>
      <dgm:t>
        <a:bodyPr/>
        <a:lstStyle/>
        <a:p>
          <a:endParaRPr lang="en-US"/>
        </a:p>
      </dgm:t>
    </dgm:pt>
    <dgm:pt modelId="{CBD73608-3221-448F-8A51-C2BCC5DE47C8}" type="sibTrans" cxnId="{E7586670-CE53-4D52-97F1-4EC9681E2D8C}">
      <dgm:prSet/>
      <dgm:spPr/>
      <dgm:t>
        <a:bodyPr/>
        <a:lstStyle/>
        <a:p>
          <a:endParaRPr lang="en-US"/>
        </a:p>
      </dgm:t>
    </dgm:pt>
    <dgm:pt modelId="{6B7581D8-2984-46FE-9DDD-6A48571893C8}">
      <dgm:prSet phldrT="[Text]"/>
      <dgm:spPr/>
      <dgm:t>
        <a:bodyPr/>
        <a:lstStyle/>
        <a:p>
          <a:r>
            <a:rPr lang="en-US" dirty="0"/>
            <a:t>Cons:</a:t>
          </a:r>
        </a:p>
      </dgm:t>
    </dgm:pt>
    <dgm:pt modelId="{2BBDB4ED-5D31-42AC-B6C7-E6C3985AE322}" type="parTrans" cxnId="{4386D391-8626-4740-B4DE-8F72B10FBF12}">
      <dgm:prSet/>
      <dgm:spPr/>
      <dgm:t>
        <a:bodyPr/>
        <a:lstStyle/>
        <a:p>
          <a:endParaRPr lang="en-US"/>
        </a:p>
      </dgm:t>
    </dgm:pt>
    <dgm:pt modelId="{C4629E55-5C0B-42EE-BAB4-23E7309E7AC8}" type="sibTrans" cxnId="{4386D391-8626-4740-B4DE-8F72B10FBF12}">
      <dgm:prSet/>
      <dgm:spPr/>
      <dgm:t>
        <a:bodyPr/>
        <a:lstStyle/>
        <a:p>
          <a:endParaRPr lang="en-US"/>
        </a:p>
      </dgm:t>
    </dgm:pt>
    <dgm:pt modelId="{DFF7E9E4-DAE8-492E-8153-37B3026EC94B}">
      <dgm:prSet phldrT="[Text]"/>
      <dgm:spPr/>
      <dgm:t>
        <a:bodyPr/>
        <a:lstStyle/>
        <a:p>
          <a:r>
            <a:rPr lang="en-US" dirty="0"/>
            <a:t>The model's performance in relation to all predictors is evident.</a:t>
          </a:r>
        </a:p>
      </dgm:t>
    </dgm:pt>
    <dgm:pt modelId="{5A16AB27-CC44-42F0-88E9-A7F0EEB0494B}" type="parTrans" cxnId="{CC27F0A3-2E79-4F6E-8FC0-B5BD3899FBA0}">
      <dgm:prSet/>
      <dgm:spPr/>
      <dgm:t>
        <a:bodyPr/>
        <a:lstStyle/>
        <a:p>
          <a:endParaRPr lang="en-US"/>
        </a:p>
      </dgm:t>
    </dgm:pt>
    <dgm:pt modelId="{BD0935F3-942E-4370-9A98-9DAA0BC4C572}" type="sibTrans" cxnId="{CC27F0A3-2E79-4F6E-8FC0-B5BD3899FBA0}">
      <dgm:prSet/>
      <dgm:spPr/>
      <dgm:t>
        <a:bodyPr/>
        <a:lstStyle/>
        <a:p>
          <a:endParaRPr lang="en-US"/>
        </a:p>
      </dgm:t>
    </dgm:pt>
    <dgm:pt modelId="{EBFCCE00-80C5-4B2D-B383-041567642345}">
      <dgm:prSet phldrT="[Text]"/>
      <dgm:spPr/>
      <dgm:t>
        <a:bodyPr/>
        <a:lstStyle/>
        <a:p>
          <a:r>
            <a:rPr lang="en-US" dirty="0"/>
            <a:t>Not dynamically displaying how predictors are added or deleted.</a:t>
          </a:r>
        </a:p>
      </dgm:t>
    </dgm:pt>
    <dgm:pt modelId="{FCB6A076-C470-48A1-A915-13037904AD9C}" type="parTrans" cxnId="{CA33DC2B-7943-48B2-B47F-1E567C63D7B0}">
      <dgm:prSet/>
      <dgm:spPr/>
      <dgm:t>
        <a:bodyPr/>
        <a:lstStyle/>
        <a:p>
          <a:endParaRPr lang="en-US"/>
        </a:p>
      </dgm:t>
    </dgm:pt>
    <dgm:pt modelId="{EC536C29-A1CE-43EB-BDD4-96ABCEF5563E}" type="sibTrans" cxnId="{CA33DC2B-7943-48B2-B47F-1E567C63D7B0}">
      <dgm:prSet/>
      <dgm:spPr/>
      <dgm:t>
        <a:bodyPr/>
        <a:lstStyle/>
        <a:p>
          <a:endParaRPr lang="en-US"/>
        </a:p>
      </dgm:t>
    </dgm:pt>
    <dgm:pt modelId="{6A587BAE-1D5F-4CA6-9E25-DE557F3A7865}" type="pres">
      <dgm:prSet presAssocID="{844F1527-C60C-475A-80E4-7038B4F59511}" presName="Name0" presStyleCnt="0">
        <dgm:presLayoutVars>
          <dgm:chMax val="2"/>
          <dgm:chPref val="2"/>
          <dgm:dir/>
          <dgm:animOne/>
          <dgm:resizeHandles val="exact"/>
        </dgm:presLayoutVars>
      </dgm:prSet>
      <dgm:spPr/>
    </dgm:pt>
    <dgm:pt modelId="{70B85B3C-B34A-4C45-AE29-3D834497E476}" type="pres">
      <dgm:prSet presAssocID="{844F1527-C60C-475A-80E4-7038B4F59511}" presName="Background" presStyleLbl="bgImgPlace1" presStyleIdx="0" presStyleCnt="1"/>
      <dgm:spPr/>
    </dgm:pt>
    <dgm:pt modelId="{265ED70F-3094-4498-8542-7EE797FCE14E}" type="pres">
      <dgm:prSet presAssocID="{844F1527-C60C-475A-80E4-7038B4F59511}" presName="ParentText1" presStyleLbl="revTx" presStyleIdx="0" presStyleCnt="2">
        <dgm:presLayoutVars>
          <dgm:chMax val="0"/>
          <dgm:chPref val="0"/>
          <dgm:bulletEnabled val="1"/>
        </dgm:presLayoutVars>
      </dgm:prSet>
      <dgm:spPr/>
    </dgm:pt>
    <dgm:pt modelId="{327864A8-D44C-4984-AAF8-588FF819C9A5}" type="pres">
      <dgm:prSet presAssocID="{844F1527-C60C-475A-80E4-7038B4F59511}" presName="ParentText2" presStyleLbl="revTx" presStyleIdx="1" presStyleCnt="2">
        <dgm:presLayoutVars>
          <dgm:chMax val="0"/>
          <dgm:chPref val="0"/>
          <dgm:bulletEnabled val="1"/>
        </dgm:presLayoutVars>
      </dgm:prSet>
      <dgm:spPr/>
    </dgm:pt>
    <dgm:pt modelId="{9B39584C-930A-4B8D-978D-E1452AA5BEE8}" type="pres">
      <dgm:prSet presAssocID="{844F1527-C60C-475A-80E4-7038B4F59511}" presName="Plus" presStyleLbl="alignNode1" presStyleIdx="0" presStyleCnt="2"/>
      <dgm:spPr/>
    </dgm:pt>
    <dgm:pt modelId="{BD639BCC-D6ED-4DB1-ADA7-D955737E2566}" type="pres">
      <dgm:prSet presAssocID="{844F1527-C60C-475A-80E4-7038B4F59511}" presName="Minus" presStyleLbl="alignNode1" presStyleIdx="1" presStyleCnt="2"/>
      <dgm:spPr/>
    </dgm:pt>
    <dgm:pt modelId="{F492F3E7-F249-4B8A-849E-6A10F6073B2A}" type="pres">
      <dgm:prSet presAssocID="{844F1527-C60C-475A-80E4-7038B4F59511}" presName="Divider" presStyleLbl="parChTrans1D1" presStyleIdx="0" presStyleCnt="1"/>
      <dgm:spPr/>
    </dgm:pt>
  </dgm:ptLst>
  <dgm:cxnLst>
    <dgm:cxn modelId="{61BDAB02-F510-4871-8010-F97DE8CC3612}" type="presOf" srcId="{844F1527-C60C-475A-80E4-7038B4F59511}" destId="{6A587BAE-1D5F-4CA6-9E25-DE557F3A7865}" srcOrd="0" destOrd="0" presId="urn:microsoft.com/office/officeart/2009/3/layout/PlusandMinus"/>
    <dgm:cxn modelId="{C9E42715-F2FC-4B4B-ADD2-BF2DAD2DCA48}" type="presOf" srcId="{DFF7E9E4-DAE8-492E-8153-37B3026EC94B}" destId="{265ED70F-3094-4498-8542-7EE797FCE14E}" srcOrd="0" destOrd="1" presId="urn:microsoft.com/office/officeart/2009/3/layout/PlusandMinus"/>
    <dgm:cxn modelId="{DBFE9326-5232-4BD6-BE13-E596DA40042A}" type="presOf" srcId="{BB132D5F-A031-4289-8C7C-1FF1E39C8DA2}" destId="{265ED70F-3094-4498-8542-7EE797FCE14E}" srcOrd="0" destOrd="0" presId="urn:microsoft.com/office/officeart/2009/3/layout/PlusandMinus"/>
    <dgm:cxn modelId="{CA33DC2B-7943-48B2-B47F-1E567C63D7B0}" srcId="{6B7581D8-2984-46FE-9DDD-6A48571893C8}" destId="{EBFCCE00-80C5-4B2D-B383-041567642345}" srcOrd="0" destOrd="0" parTransId="{FCB6A076-C470-48A1-A915-13037904AD9C}" sibTransId="{EC536C29-A1CE-43EB-BDD4-96ABCEF5563E}"/>
    <dgm:cxn modelId="{E7586670-CE53-4D52-97F1-4EC9681E2D8C}" srcId="{844F1527-C60C-475A-80E4-7038B4F59511}" destId="{BB132D5F-A031-4289-8C7C-1FF1E39C8DA2}" srcOrd="0" destOrd="0" parTransId="{1C3C9ED3-1467-40E0-B970-BD38D759015D}" sibTransId="{CBD73608-3221-448F-8A51-C2BCC5DE47C8}"/>
    <dgm:cxn modelId="{F26B7080-1AB2-4AE9-830E-0EAB47E20D4F}" type="presOf" srcId="{6B7581D8-2984-46FE-9DDD-6A48571893C8}" destId="{327864A8-D44C-4984-AAF8-588FF819C9A5}" srcOrd="0" destOrd="0" presId="urn:microsoft.com/office/officeart/2009/3/layout/PlusandMinus"/>
    <dgm:cxn modelId="{4386D391-8626-4740-B4DE-8F72B10FBF12}" srcId="{844F1527-C60C-475A-80E4-7038B4F59511}" destId="{6B7581D8-2984-46FE-9DDD-6A48571893C8}" srcOrd="1" destOrd="0" parTransId="{2BBDB4ED-5D31-42AC-B6C7-E6C3985AE322}" sibTransId="{C4629E55-5C0B-42EE-BAB4-23E7309E7AC8}"/>
    <dgm:cxn modelId="{E4C56D94-9009-47F7-89BA-FD4309C88D0C}" type="presOf" srcId="{EBFCCE00-80C5-4B2D-B383-041567642345}" destId="{327864A8-D44C-4984-AAF8-588FF819C9A5}" srcOrd="0" destOrd="1" presId="urn:microsoft.com/office/officeart/2009/3/layout/PlusandMinus"/>
    <dgm:cxn modelId="{CC27F0A3-2E79-4F6E-8FC0-B5BD3899FBA0}" srcId="{BB132D5F-A031-4289-8C7C-1FF1E39C8DA2}" destId="{DFF7E9E4-DAE8-492E-8153-37B3026EC94B}" srcOrd="0" destOrd="0" parTransId="{5A16AB27-CC44-42F0-88E9-A7F0EEB0494B}" sibTransId="{BD0935F3-942E-4370-9A98-9DAA0BC4C572}"/>
    <dgm:cxn modelId="{6A9AD2E5-FD3A-48C5-831D-3E4211551C31}" type="presParOf" srcId="{6A587BAE-1D5F-4CA6-9E25-DE557F3A7865}" destId="{70B85B3C-B34A-4C45-AE29-3D834497E476}" srcOrd="0" destOrd="0" presId="urn:microsoft.com/office/officeart/2009/3/layout/PlusandMinus"/>
    <dgm:cxn modelId="{62D31E13-B2E1-48B6-B4C2-B326E230783D}" type="presParOf" srcId="{6A587BAE-1D5F-4CA6-9E25-DE557F3A7865}" destId="{265ED70F-3094-4498-8542-7EE797FCE14E}" srcOrd="1" destOrd="0" presId="urn:microsoft.com/office/officeart/2009/3/layout/PlusandMinus"/>
    <dgm:cxn modelId="{50CB7B79-835B-443B-9C96-816E6B9D6E9D}" type="presParOf" srcId="{6A587BAE-1D5F-4CA6-9E25-DE557F3A7865}" destId="{327864A8-D44C-4984-AAF8-588FF819C9A5}" srcOrd="2" destOrd="0" presId="urn:microsoft.com/office/officeart/2009/3/layout/PlusandMinus"/>
    <dgm:cxn modelId="{EF9DB51D-4852-456E-A007-E5176582216D}" type="presParOf" srcId="{6A587BAE-1D5F-4CA6-9E25-DE557F3A7865}" destId="{9B39584C-930A-4B8D-978D-E1452AA5BEE8}" srcOrd="3" destOrd="0" presId="urn:microsoft.com/office/officeart/2009/3/layout/PlusandMinus"/>
    <dgm:cxn modelId="{8A798135-61BC-4B9C-A213-E40C5C886A2B}" type="presParOf" srcId="{6A587BAE-1D5F-4CA6-9E25-DE557F3A7865}" destId="{BD639BCC-D6ED-4DB1-ADA7-D955737E2566}" srcOrd="4" destOrd="0" presId="urn:microsoft.com/office/officeart/2009/3/layout/PlusandMinus"/>
    <dgm:cxn modelId="{A7E64838-6D20-439A-89C5-6387385C0019}" type="presParOf" srcId="{6A587BAE-1D5F-4CA6-9E25-DE557F3A7865}" destId="{F492F3E7-F249-4B8A-849E-6A10F6073B2A}" srcOrd="5" destOrd="0" presId="urn:microsoft.com/office/officeart/2009/3/layout/PlusandMinu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B85B3C-B34A-4C45-AE29-3D834497E476}">
      <dsp:nvSpPr>
        <dsp:cNvPr id="0" name=""/>
        <dsp:cNvSpPr/>
      </dsp:nvSpPr>
      <dsp:spPr>
        <a:xfrm>
          <a:off x="533586" y="470134"/>
          <a:ext cx="4335743" cy="2240686"/>
        </a:xfrm>
        <a:prstGeom prst="rect">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65ED70F-3094-4498-8542-7EE797FCE14E}">
      <dsp:nvSpPr>
        <dsp:cNvPr id="0" name=""/>
        <dsp:cNvSpPr/>
      </dsp:nvSpPr>
      <dsp:spPr>
        <a:xfrm>
          <a:off x="663160" y="732185"/>
          <a:ext cx="2013379" cy="191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1066800">
            <a:lnSpc>
              <a:spcPct val="90000"/>
            </a:lnSpc>
            <a:spcBef>
              <a:spcPct val="0"/>
            </a:spcBef>
            <a:spcAft>
              <a:spcPct val="35000"/>
            </a:spcAft>
            <a:buNone/>
          </a:pPr>
          <a:r>
            <a:rPr lang="en-US" sz="2400" kern="1200" dirty="0"/>
            <a:t>Pros:</a:t>
          </a:r>
        </a:p>
        <a:p>
          <a:pPr marL="171450" lvl="1" indent="-171450" algn="l" defTabSz="844550">
            <a:lnSpc>
              <a:spcPct val="90000"/>
            </a:lnSpc>
            <a:spcBef>
              <a:spcPct val="0"/>
            </a:spcBef>
            <a:spcAft>
              <a:spcPct val="15000"/>
            </a:spcAft>
            <a:buChar char="•"/>
          </a:pPr>
          <a:r>
            <a:rPr lang="en-US" sz="1900" kern="1200" dirty="0"/>
            <a:t>The model's performance in relation to all predictors is evident.</a:t>
          </a:r>
        </a:p>
      </dsp:txBody>
      <dsp:txXfrm>
        <a:off x="663160" y="732185"/>
        <a:ext cx="2013379" cy="1916879"/>
      </dsp:txXfrm>
    </dsp:sp>
    <dsp:sp modelId="{327864A8-D44C-4984-AAF8-588FF819C9A5}">
      <dsp:nvSpPr>
        <dsp:cNvPr id="0" name=""/>
        <dsp:cNvSpPr/>
      </dsp:nvSpPr>
      <dsp:spPr>
        <a:xfrm>
          <a:off x="2721392" y="732185"/>
          <a:ext cx="2013379" cy="191687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1066800">
            <a:lnSpc>
              <a:spcPct val="90000"/>
            </a:lnSpc>
            <a:spcBef>
              <a:spcPct val="0"/>
            </a:spcBef>
            <a:spcAft>
              <a:spcPct val="35000"/>
            </a:spcAft>
            <a:buNone/>
          </a:pPr>
          <a:r>
            <a:rPr lang="en-US" sz="2400" kern="1200" dirty="0"/>
            <a:t>Cons:</a:t>
          </a:r>
        </a:p>
        <a:p>
          <a:pPr marL="171450" lvl="1" indent="-171450" algn="l" defTabSz="844550">
            <a:lnSpc>
              <a:spcPct val="90000"/>
            </a:lnSpc>
            <a:spcBef>
              <a:spcPct val="0"/>
            </a:spcBef>
            <a:spcAft>
              <a:spcPct val="15000"/>
            </a:spcAft>
            <a:buChar char="•"/>
          </a:pPr>
          <a:r>
            <a:rPr lang="en-US" sz="1900" kern="1200" dirty="0"/>
            <a:t>Not dynamically displaying how predictors are added or deleted.</a:t>
          </a:r>
        </a:p>
      </dsp:txBody>
      <dsp:txXfrm>
        <a:off x="2721392" y="732185"/>
        <a:ext cx="2013379" cy="1916879"/>
      </dsp:txXfrm>
    </dsp:sp>
    <dsp:sp modelId="{9B39584C-930A-4B8D-978D-E1452AA5BEE8}">
      <dsp:nvSpPr>
        <dsp:cNvPr id="0" name=""/>
        <dsp:cNvSpPr/>
      </dsp:nvSpPr>
      <dsp:spPr>
        <a:xfrm>
          <a:off x="85061" y="21723"/>
          <a:ext cx="847214" cy="847214"/>
        </a:xfrm>
        <a:prstGeom prst="plus">
          <a:avLst>
            <a:gd name="adj" fmla="val 32810"/>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639BCC-D6ED-4DB1-ADA7-D955737E2566}">
      <dsp:nvSpPr>
        <dsp:cNvPr id="0" name=""/>
        <dsp:cNvSpPr/>
      </dsp:nvSpPr>
      <dsp:spPr>
        <a:xfrm>
          <a:off x="4271296" y="326402"/>
          <a:ext cx="797378" cy="273254"/>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492F3E7-F249-4B8A-849E-6A10F6073B2A}">
      <dsp:nvSpPr>
        <dsp:cNvPr id="0" name=""/>
        <dsp:cNvSpPr/>
      </dsp:nvSpPr>
      <dsp:spPr>
        <a:xfrm>
          <a:off x="2701458" y="736283"/>
          <a:ext cx="498" cy="1830804"/>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9/3/layout/PlusandMinus">
  <dgm:title val=""/>
  <dgm:desc val=""/>
  <dgm:catLst>
    <dgm:cat type="relationship" pri="3600"/>
  </dgm:catLst>
  <dgm:samp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clrData>
  <dgm:layoutNode name="Name0">
    <dgm:varLst>
      <dgm:chMax val="2"/>
      <dgm:chPref val="2"/>
      <dgm:dir/>
      <dgm:animOne/>
      <dgm:resizeHandles val="exact"/>
    </dgm:varLst>
    <dgm:alg type="composite">
      <dgm:param type="ar" val="1.8238"/>
    </dgm:alg>
    <dgm:shape xmlns:r="http://schemas.openxmlformats.org/officeDocument/2006/relationships" r:blip="">
      <dgm:adjLst/>
    </dgm:shape>
    <dgm:choose name="Name1">
      <dgm:if name="Name2" func="var" arg="dir" op="equ" val="norm">
        <dgm:constrLst>
          <dgm:constr type="primFontSz" for="des" ptType="node" op="equ" val="65"/>
          <dgm:constr type="l" for="ch" forName="Background" refType="w" fact="0.09"/>
          <dgm:constr type="t" for="ch" forName="Background" refType="h" fact="0.1641"/>
          <dgm:constr type="w" for="ch" forName="Background" refType="w" fact="0.87"/>
          <dgm:constr type="h" for="ch" forName="Background" refType="h" fact="0.82"/>
          <dgm:constr type="l" for="ch" forName="ParentText1" refType="w" fact="0.116"/>
          <dgm:constr type="t" for="ch" forName="ParentText1" refType="h" fact="0.26"/>
          <dgm:constr type="w" for="ch" forName="ParentText1" refType="w" fact="0.404"/>
          <dgm:constr type="h" for="ch" forName="ParentText1" refType="h" fact="0.7015"/>
          <dgm:constr type="l" for="ch" forName="ParentText2" refType="w" fact="0.529"/>
          <dgm:constr type="t" for="ch" forName="ParentText2" refType="h" fact="0.26"/>
          <dgm:constr type="w" for="ch" forName="ParentText2" refType="w" fact="0.404"/>
          <dgm:constr type="h" for="ch" forName="ParentText2" refType="h" fact="0.7015"/>
          <dgm:constr type="l" for="ch" forName="Plus" refType="w" fact="0"/>
          <dgm:constr type="t" for="ch" forName="Plus" refType="h" fact="0"/>
          <dgm:constr type="w" for="ch" forName="Plus" refType="w" fact="0.17"/>
          <dgm:constr type="h" for="ch" forName="Plus" refType="w" refFor="ch" refForName="Plus"/>
          <dgm:constr type="l" for="ch" forName="Minus" refType="w" fact="0.84"/>
          <dgm:constr type="t" for="ch" forName="Minus" refType="h" fact="0.1115"/>
          <dgm:constr type="w" for="ch" forName="Minus" refType="w" fact="0.16"/>
          <dgm:constr type="h" for="ch" forName="Minus" refType="h" fact="0.1"/>
          <dgm:constr type="l" for="ch" forName="Divider" refType="w" fact="0.525"/>
          <dgm:constr type="t" for="ch" forName="Divider" refType="h" fact="0.2615"/>
          <dgm:constr type="w" for="ch" forName="Divider" refType="w" fact="0.0001"/>
          <dgm:constr type="h" for="ch" forName="Divider" refType="h" fact="0.67"/>
        </dgm:constrLst>
      </dgm:if>
      <dgm:else name="Name3">
        <dgm:constrLst>
          <dgm:constr type="primFontSz" for="des" ptType="node" op="equ" val="65"/>
          <dgm:constr type="r" for="ch" forName="Background" refType="w" fact="-0.09"/>
          <dgm:constr type="t" for="ch" forName="Background" refType="h" fact="0.1641"/>
          <dgm:constr type="w" for="ch" forName="Background" refType="w" fact="0.87"/>
          <dgm:constr type="h" for="ch" forName="Background" refType="h" fact="0.82"/>
          <dgm:constr type="r" for="ch" forName="ParentText1" refType="w" fact="-0.116"/>
          <dgm:constr type="t" for="ch" forName="ParentText1" refType="h" fact="0.26"/>
          <dgm:constr type="w" for="ch" forName="ParentText1" refType="w" fact="0.404"/>
          <dgm:constr type="h" for="ch" forName="ParentText1" refType="h" fact="0.7015"/>
          <dgm:constr type="r" for="ch" forName="ParentText2" refType="w" fact="-0.529"/>
          <dgm:constr type="t" for="ch" forName="ParentText2" refType="h" fact="0.26"/>
          <dgm:constr type="w" for="ch" forName="ParentText2" refType="w" fact="0.404"/>
          <dgm:constr type="h" for="ch" forName="ParentText2" refType="h" fact="0.7015"/>
          <dgm:constr type="r" for="ch" forName="Plus" refType="w" fact="0"/>
          <dgm:constr type="t" for="ch" forName="Plus" refType="h" fact="0"/>
          <dgm:constr type="w" for="ch" forName="Plus" refType="w" fact="0.17"/>
          <dgm:constr type="h" for="ch" forName="Plus" refType="w" refFor="ch" refForName="Plus"/>
          <dgm:constr type="r" for="ch" forName="Minus" refType="w" fact="-0.84"/>
          <dgm:constr type="t" for="ch" forName="Minus" refType="h" fact="0.1115"/>
          <dgm:constr type="w" for="ch" forName="Minus" refType="w" fact="0.16"/>
          <dgm:constr type="h" for="ch" forName="Minus" refType="h" fact="0.1"/>
          <dgm:constr type="r" for="ch" forName="Divider" refType="w" fact="-0.525"/>
          <dgm:constr type="t" for="ch" forName="Divider" refType="h" fact="0.2615"/>
          <dgm:constr type="w" for="ch" forName="Divider" refType="w" fact="0.0001"/>
          <dgm:constr type="h" for="ch" forName="Divider" refType="h" fact="0.67"/>
        </dgm:constrLst>
      </dgm:else>
    </dgm:choose>
    <dgm:layoutNode name="Background" styleLbl="bgImgPlace1">
      <dgm:alg type="sp"/>
      <dgm:shape xmlns:r="http://schemas.openxmlformats.org/officeDocument/2006/relationships" type="rect" r:blip="">
        <dgm:adjLst/>
      </dgm:shape>
      <dgm:presOf/>
    </dgm:layoutNode>
    <dgm:layoutNode name="ParentText1"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1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Text2"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ch desOrSelf" ptType="node node" st="2 1" cnt="1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lus" styleLbl="alignNode1">
      <dgm:alg type="sp"/>
      <dgm:shape xmlns:r="http://schemas.openxmlformats.org/officeDocument/2006/relationships" type="plus" r:blip="">
        <dgm:adjLst>
          <dgm:adj idx="1" val="0.3281"/>
        </dgm:adjLst>
      </dgm:shape>
      <dgm:presOf/>
    </dgm:layoutNode>
    <dgm:layoutNode name="Minus" styleLbl="alignNode1">
      <dgm:alg type="sp"/>
      <dgm:shape xmlns:r="http://schemas.openxmlformats.org/officeDocument/2006/relationships" type="rect" r:blip="">
        <dgm:adjLst/>
      </dgm:shape>
      <dgm:presOf/>
    </dgm:layoutNode>
    <dgm:layoutNode name="Divider" styleLbl="parChTrans1D1">
      <dgm:alg type="sp"/>
      <dgm:shape xmlns:r="http://schemas.openxmlformats.org/officeDocument/2006/relationships" type="line" r:blip="">
        <dgm:adjLst/>
      </dgm:shape>
      <dgm:presOf/>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jpeg>
</file>

<file path=ppt/media/image29.png>
</file>

<file path=ppt/media/image3.jpeg>
</file>

<file path=ppt/media/image30.png>
</file>

<file path=ppt/media/image31.png>
</file>

<file path=ppt/media/image32.jpg>
</file>

<file path=ppt/media/image33.png>
</file>

<file path=ppt/media/image34.jpeg>
</file>

<file path=ppt/media/image35.jpeg>
</file>

<file path=ppt/media/image4.png>
</file>

<file path=ppt/media/image5.png>
</file>

<file path=ppt/media/image6.svg>
</file>

<file path=ppt/media/image7.png>
</file>

<file path=ppt/media/image8.svg>
</file>

<file path=ppt/media/image9.jp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1D5C0D-5909-4D93-8FC6-925AF1A81400}" type="datetimeFigureOut">
              <a:rPr lang="en-US" smtClean="0"/>
              <a:t>5/30/2023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3C3454D-ED1A-4BF6-9A01-68A0589CF3DE}" type="slidenum">
              <a:rPr lang="en-US" smtClean="0"/>
              <a:t>‹#›</a:t>
            </a:fld>
            <a:endParaRPr lang="en-US"/>
          </a:p>
        </p:txBody>
      </p:sp>
    </p:spTree>
    <p:extLst>
      <p:ext uri="{BB962C8B-B14F-4D97-AF65-F5344CB8AC3E}">
        <p14:creationId xmlns:p14="http://schemas.microsoft.com/office/powerpoint/2010/main" val="1276487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2</a:t>
            </a:fld>
            <a:endParaRPr lang="en-US"/>
          </a:p>
        </p:txBody>
      </p:sp>
    </p:spTree>
    <p:extLst>
      <p:ext uri="{BB962C8B-B14F-4D97-AF65-F5344CB8AC3E}">
        <p14:creationId xmlns:p14="http://schemas.microsoft.com/office/powerpoint/2010/main" val="21302993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0" i="0" dirty="0">
                <a:solidFill>
                  <a:srgbClr val="4A4A4A"/>
                </a:solidFill>
                <a:effectLst/>
                <a:latin typeface="gilroy-medium"/>
              </a:rPr>
              <a:t>For example, two items are equal placed in the 6th place. We cannot give rank 6 to both of them. So, we will take the average of the ranks they must have received if there was no tie. So, the average of ranks </a:t>
            </a:r>
            <a:r>
              <a:rPr lang="en-US" b="0" i="0" u="none" strike="noStrike" dirty="0">
                <a:solidFill>
                  <a:srgbClr val="4A4A4A"/>
                </a:solidFill>
                <a:effectLst/>
                <a:latin typeface="MathJax_Main"/>
              </a:rPr>
              <a:t>6</a:t>
            </a:r>
            <a:r>
              <a:rPr lang="en-US" b="0" i="0" dirty="0">
                <a:solidFill>
                  <a:srgbClr val="4A4A4A"/>
                </a:solidFill>
                <a:effectLst/>
                <a:latin typeface="gilroy-medium"/>
              </a:rPr>
              <a:t> and </a:t>
            </a:r>
            <a:r>
              <a:rPr lang="en-US" b="0" i="0" u="none" strike="noStrike" dirty="0">
                <a:solidFill>
                  <a:srgbClr val="4A4A4A"/>
                </a:solidFill>
                <a:effectLst/>
                <a:latin typeface="MathJax_Main"/>
              </a:rPr>
              <a:t>7</a:t>
            </a:r>
            <a:r>
              <a:rPr lang="en-US" b="0" i="0" dirty="0">
                <a:solidFill>
                  <a:srgbClr val="4A4A4A"/>
                </a:solidFill>
                <a:effectLst/>
                <a:latin typeface="gilroy-medium"/>
              </a:rPr>
              <a:t> will be taken and assigned to both the observations, which is 6.5. The following observation will be ranked as 8. </a:t>
            </a:r>
            <a:br>
              <a:rPr lang="en-US" dirty="0"/>
            </a:br>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25</a:t>
            </a:fld>
            <a:endParaRPr lang="en-US"/>
          </a:p>
        </p:txBody>
      </p:sp>
    </p:spTree>
    <p:extLst>
      <p:ext uri="{BB962C8B-B14F-4D97-AF65-F5344CB8AC3E}">
        <p14:creationId xmlns:p14="http://schemas.microsoft.com/office/powerpoint/2010/main" val="27464341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lecture does not frighten you. I hope you can still bare with my English with accents for the rest of courses.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Many I ask some of your feedbacks for yesterday’s courses? You know these courses won’t be graded and all we ask is to attend six lectures to get the certificate. However, there must be something more than certificate you want to get from this course. I hope that I can really help you understand some basics of statistical modelling. I am not sure what’s your exceptions from this course. </a:t>
            </a:r>
          </a:p>
        </p:txBody>
      </p:sp>
      <p:sp>
        <p:nvSpPr>
          <p:cNvPr id="4" name="Slide Number Placeholder 3"/>
          <p:cNvSpPr>
            <a:spLocks noGrp="1"/>
          </p:cNvSpPr>
          <p:nvPr>
            <p:ph type="sldNum" sz="quarter" idx="5"/>
          </p:nvPr>
        </p:nvSpPr>
        <p:spPr/>
        <p:txBody>
          <a:bodyPr/>
          <a:lstStyle/>
          <a:p>
            <a:fld id="{83C3454D-ED1A-4BF6-9A01-68A0589CF3DE}" type="slidenum">
              <a:rPr lang="en-US" smtClean="0"/>
              <a:t>3</a:t>
            </a:fld>
            <a:endParaRPr lang="en-US"/>
          </a:p>
        </p:txBody>
      </p:sp>
    </p:spTree>
    <p:extLst>
      <p:ext uri="{BB962C8B-B14F-4D97-AF65-F5344CB8AC3E}">
        <p14:creationId xmlns:p14="http://schemas.microsoft.com/office/powerpoint/2010/main" val="12080362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5</a:t>
            </a:fld>
            <a:endParaRPr lang="en-US"/>
          </a:p>
        </p:txBody>
      </p:sp>
    </p:spTree>
    <p:extLst>
      <p:ext uri="{BB962C8B-B14F-4D97-AF65-F5344CB8AC3E}">
        <p14:creationId xmlns:p14="http://schemas.microsoft.com/office/powerpoint/2010/main" val="878285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6</a:t>
            </a:fld>
            <a:endParaRPr lang="en-US"/>
          </a:p>
        </p:txBody>
      </p:sp>
    </p:spTree>
    <p:extLst>
      <p:ext uri="{BB962C8B-B14F-4D97-AF65-F5344CB8AC3E}">
        <p14:creationId xmlns:p14="http://schemas.microsoft.com/office/powerpoint/2010/main" val="42318912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7</a:t>
            </a:fld>
            <a:endParaRPr lang="en-US"/>
          </a:p>
        </p:txBody>
      </p:sp>
    </p:spTree>
    <p:extLst>
      <p:ext uri="{BB962C8B-B14F-4D97-AF65-F5344CB8AC3E}">
        <p14:creationId xmlns:p14="http://schemas.microsoft.com/office/powerpoint/2010/main" val="3317899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10</a:t>
            </a:fld>
            <a:endParaRPr lang="en-US"/>
          </a:p>
        </p:txBody>
      </p:sp>
    </p:spTree>
    <p:extLst>
      <p:ext uri="{BB962C8B-B14F-4D97-AF65-F5344CB8AC3E}">
        <p14:creationId xmlns:p14="http://schemas.microsoft.com/office/powerpoint/2010/main" val="1655374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374151"/>
                </a:solidFill>
                <a:effectLst/>
                <a:latin typeface="Söhne"/>
              </a:rPr>
              <a:t>"It's time for a break!"</a:t>
            </a:r>
          </a:p>
          <a:p>
            <a:pPr algn="l">
              <a:buFont typeface="+mj-lt"/>
              <a:buAutoNum type="arabicPeriod"/>
            </a:pPr>
            <a:r>
              <a:rPr lang="en-US" b="0" i="0" dirty="0">
                <a:solidFill>
                  <a:srgbClr val="374151"/>
                </a:solidFill>
                <a:effectLst/>
                <a:latin typeface="Söhne"/>
              </a:rPr>
              <a:t>"Let's take a moment to relax and recharge."</a:t>
            </a:r>
          </a:p>
          <a:p>
            <a:pPr algn="l">
              <a:buFont typeface="+mj-lt"/>
              <a:buAutoNum type="arabicPeriod"/>
            </a:pPr>
            <a:r>
              <a:rPr lang="en-US" b="0" i="0" dirty="0">
                <a:solidFill>
                  <a:srgbClr val="374151"/>
                </a:solidFill>
                <a:effectLst/>
                <a:latin typeface="Söhne"/>
              </a:rPr>
              <a:t>"Enjoy your break!"</a:t>
            </a:r>
          </a:p>
          <a:p>
            <a:pPr algn="l">
              <a:buFont typeface="+mj-lt"/>
              <a:buAutoNum type="arabicPeriod"/>
            </a:pPr>
            <a:r>
              <a:rPr lang="en-US" b="0" i="0" dirty="0">
                <a:solidFill>
                  <a:srgbClr val="374151"/>
                </a:solidFill>
                <a:effectLst/>
                <a:latin typeface="Söhne"/>
              </a:rPr>
              <a:t>"Take this opportunity to unwind and refresh."</a:t>
            </a:r>
          </a:p>
          <a:p>
            <a:pPr algn="l">
              <a:buFont typeface="+mj-lt"/>
              <a:buAutoNum type="arabicPeriod"/>
            </a:pPr>
            <a:r>
              <a:rPr lang="en-US" b="0" i="0" dirty="0">
                <a:solidFill>
                  <a:srgbClr val="374151"/>
                </a:solidFill>
                <a:effectLst/>
                <a:latin typeface="Söhne"/>
              </a:rPr>
              <a:t>"We've worked hard, now it's time to take a breather."</a:t>
            </a:r>
          </a:p>
          <a:p>
            <a:pPr algn="l">
              <a:buFont typeface="+mj-lt"/>
              <a:buAutoNum type="arabicPeriod"/>
            </a:pPr>
            <a:r>
              <a:rPr lang="en-US" b="0" i="0" dirty="0">
                <a:solidFill>
                  <a:srgbClr val="374151"/>
                </a:solidFill>
                <a:effectLst/>
                <a:latin typeface="Söhne"/>
              </a:rPr>
              <a:t>"Let's step away from our tasks for a little while."</a:t>
            </a:r>
          </a:p>
          <a:p>
            <a:pPr algn="l">
              <a:buFont typeface="+mj-lt"/>
              <a:buAutoNum type="arabicPeriod"/>
            </a:pPr>
            <a:r>
              <a:rPr lang="en-US" b="0" i="0" dirty="0">
                <a:solidFill>
                  <a:srgbClr val="374151"/>
                </a:solidFill>
                <a:effectLst/>
                <a:latin typeface="Söhne"/>
              </a:rPr>
              <a:t>"Use this break to stretch, grab a snack, or do something enjoyable."</a:t>
            </a:r>
          </a:p>
          <a:p>
            <a:pPr algn="l">
              <a:buFont typeface="+mj-lt"/>
              <a:buAutoNum type="arabicPeriod"/>
            </a:pPr>
            <a:r>
              <a:rPr lang="en-US" b="0" i="0" dirty="0">
                <a:solidFill>
                  <a:srgbClr val="374151"/>
                </a:solidFill>
                <a:effectLst/>
                <a:latin typeface="Söhne"/>
              </a:rPr>
              <a:t>"Take a well-deserved break and come back feeling rejuvenated."</a:t>
            </a:r>
          </a:p>
          <a:p>
            <a:pPr algn="l">
              <a:buFont typeface="+mj-lt"/>
              <a:buAutoNum type="arabicPeriod"/>
            </a:pPr>
            <a:r>
              <a:rPr lang="en-US" b="0" i="0" dirty="0">
                <a:solidFill>
                  <a:srgbClr val="374151"/>
                </a:solidFill>
                <a:effectLst/>
                <a:latin typeface="Söhne"/>
              </a:rPr>
              <a:t>"Pause for a moment and give yourself a chance to rest."</a:t>
            </a:r>
          </a:p>
          <a:p>
            <a:pPr algn="l">
              <a:buFont typeface="+mj-lt"/>
              <a:buAutoNum type="arabicPeriod"/>
            </a:pPr>
            <a:r>
              <a:rPr lang="en-US" b="0" i="0" dirty="0">
                <a:solidFill>
                  <a:srgbClr val="374151"/>
                </a:solidFill>
                <a:effectLst/>
                <a:latin typeface="Söhne"/>
              </a:rPr>
              <a:t>"Take this break to clear your mind and come back with renewed focus.“</a:t>
            </a:r>
          </a:p>
          <a:p>
            <a:pPr algn="l">
              <a:buFont typeface="+mj-lt"/>
              <a:buAutoNum type="arabicPeriod"/>
            </a:pPr>
            <a:endParaRPr lang="en-US" b="0" i="0" dirty="0">
              <a:solidFill>
                <a:srgbClr val="374151"/>
              </a:solidFill>
              <a:effectLst/>
              <a:latin typeface="Söhne"/>
            </a:endParaRPr>
          </a:p>
          <a:p>
            <a:pPr algn="l">
              <a:buFont typeface="+mj-lt"/>
              <a:buAutoNum type="arabicPeriod"/>
            </a:pPr>
            <a:r>
              <a:rPr lang="en-US" b="0" i="0" dirty="0">
                <a:solidFill>
                  <a:srgbClr val="374151"/>
                </a:solidFill>
                <a:effectLst/>
                <a:latin typeface="Söhne"/>
              </a:rPr>
              <a:t>"Welcome back, everyone!"</a:t>
            </a:r>
          </a:p>
          <a:p>
            <a:pPr algn="l">
              <a:buFont typeface="+mj-lt"/>
              <a:buAutoNum type="arabicPeriod"/>
            </a:pPr>
            <a:r>
              <a:rPr lang="en-US" b="0" i="0" dirty="0">
                <a:solidFill>
                  <a:srgbClr val="374151"/>
                </a:solidFill>
                <a:effectLst/>
                <a:latin typeface="Söhne"/>
              </a:rPr>
              <a:t>"I hope you enjoyed your break. Let's get back to work."</a:t>
            </a:r>
          </a:p>
          <a:p>
            <a:pPr algn="l">
              <a:buFont typeface="+mj-lt"/>
              <a:buAutoNum type="arabicPeriod"/>
            </a:pPr>
            <a:r>
              <a:rPr lang="en-US" b="0" i="0" dirty="0">
                <a:solidFill>
                  <a:srgbClr val="374151"/>
                </a:solidFill>
                <a:effectLst/>
                <a:latin typeface="Söhne"/>
              </a:rPr>
              <a:t>"I hope you're feeling refreshed and ready to dive back in."</a:t>
            </a:r>
          </a:p>
          <a:p>
            <a:pPr algn="l">
              <a:buFont typeface="+mj-lt"/>
              <a:buAutoNum type="arabicPeriod"/>
            </a:pPr>
            <a:r>
              <a:rPr lang="en-US" b="0" i="0" dirty="0">
                <a:solidFill>
                  <a:srgbClr val="374151"/>
                </a:solidFill>
                <a:effectLst/>
                <a:latin typeface="Söhne"/>
              </a:rPr>
              <a:t>"Alright, let's pick up where we left off before the break."</a:t>
            </a:r>
          </a:p>
          <a:p>
            <a:pPr algn="l">
              <a:buFont typeface="+mj-lt"/>
              <a:buAutoNum type="arabicPeriod"/>
            </a:pPr>
            <a:r>
              <a:rPr lang="en-US" b="0" i="0" dirty="0">
                <a:solidFill>
                  <a:srgbClr val="374151"/>
                </a:solidFill>
                <a:effectLst/>
                <a:latin typeface="Söhne"/>
              </a:rPr>
              <a:t>"I hope the break provided the energy boost we needed. Let's continue our progress."</a:t>
            </a:r>
          </a:p>
          <a:p>
            <a:pPr algn="l">
              <a:buFont typeface="+mj-lt"/>
              <a:buAutoNum type="arabicPeriod"/>
            </a:pPr>
            <a:r>
              <a:rPr lang="en-US" b="0" i="0" dirty="0">
                <a:solidFill>
                  <a:srgbClr val="374151"/>
                </a:solidFill>
                <a:effectLst/>
                <a:latin typeface="Söhne"/>
              </a:rPr>
              <a:t>"I'm glad to see everyone back. Let's resume our tasks."</a:t>
            </a:r>
          </a:p>
          <a:p>
            <a:pPr algn="l">
              <a:buFont typeface="+mj-lt"/>
              <a:buAutoNum type="arabicPeriod"/>
            </a:pPr>
            <a:r>
              <a:rPr lang="en-US" b="0" i="0" dirty="0">
                <a:solidFill>
                  <a:srgbClr val="374151"/>
                </a:solidFill>
                <a:effectLst/>
                <a:latin typeface="Söhne"/>
              </a:rPr>
              <a:t>"I hope you had a productive break. Now let's continue with our work."</a:t>
            </a:r>
          </a:p>
          <a:p>
            <a:pPr algn="l">
              <a:buFont typeface="+mj-lt"/>
              <a:buAutoNum type="arabicPeriod"/>
            </a:pPr>
            <a:r>
              <a:rPr lang="en-US" b="0" i="0" dirty="0">
                <a:solidFill>
                  <a:srgbClr val="374151"/>
                </a:solidFill>
                <a:effectLst/>
                <a:latin typeface="Söhne"/>
              </a:rPr>
              <a:t>"Let's refocus and get back into the flow of things."</a:t>
            </a:r>
          </a:p>
          <a:p>
            <a:pPr algn="l">
              <a:buFont typeface="+mj-lt"/>
              <a:buAutoNum type="arabicPeriod"/>
            </a:pPr>
            <a:r>
              <a:rPr lang="en-US" b="0" i="0" dirty="0">
                <a:solidFill>
                  <a:srgbClr val="374151"/>
                </a:solidFill>
                <a:effectLst/>
                <a:latin typeface="Söhne"/>
              </a:rPr>
              <a:t>"Welcome back, team! Let's make the most of our time remaining."</a:t>
            </a:r>
          </a:p>
          <a:p>
            <a:pPr algn="l">
              <a:buFont typeface="+mj-lt"/>
              <a:buAutoNum type="arabicPeriod"/>
            </a:pPr>
            <a:r>
              <a:rPr lang="en-US" b="0" i="0" dirty="0">
                <a:solidFill>
                  <a:srgbClr val="374151"/>
                </a:solidFill>
                <a:effectLst/>
                <a:latin typeface="Söhne"/>
              </a:rPr>
              <a:t>"I trust everyone had a rejuvenating break. Now let's hit the ground running.“</a:t>
            </a:r>
          </a:p>
          <a:p>
            <a:pPr algn="l">
              <a:buFont typeface="+mj-lt"/>
              <a:buAutoNum type="arabicPeriod"/>
            </a:pPr>
            <a:endParaRPr lang="en-US" b="0" i="0" dirty="0">
              <a:solidFill>
                <a:srgbClr val="37415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19</a:t>
            </a:fld>
            <a:endParaRPr lang="en-US"/>
          </a:p>
        </p:txBody>
      </p:sp>
    </p:spTree>
    <p:extLst>
      <p:ext uri="{BB962C8B-B14F-4D97-AF65-F5344CB8AC3E}">
        <p14:creationId xmlns:p14="http://schemas.microsoft.com/office/powerpoint/2010/main" val="18152968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proxima-nova"/>
              </a:rPr>
              <a:t>Monotonicity is "less restrictive" than that of a linear relationship. For example, the middle image above shows a relationship that is monotonic, but not linear.</a:t>
            </a:r>
          </a:p>
          <a:p>
            <a:endParaRPr lang="en-US" b="0" i="0" dirty="0">
              <a:solidFill>
                <a:srgbClr val="000000"/>
              </a:solidFill>
              <a:effectLst/>
              <a:latin typeface="proxima-nova"/>
            </a:endParaRPr>
          </a:p>
          <a:p>
            <a:r>
              <a:rPr lang="en-US" b="0" i="0" dirty="0">
                <a:solidFill>
                  <a:srgbClr val="000000"/>
                </a:solidFill>
                <a:effectLst/>
                <a:latin typeface="proxima-nova"/>
              </a:rPr>
              <a:t>A monotonic relationship is not strictly an assumption of Spearman's correlation. That is, you can run a Spearman's correlation on a non-monotonic relationship to determine if there is a </a:t>
            </a:r>
            <a:r>
              <a:rPr lang="en-US" b="1" i="0" dirty="0">
                <a:solidFill>
                  <a:srgbClr val="000000"/>
                </a:solidFill>
                <a:effectLst/>
                <a:latin typeface="proxima-nova"/>
              </a:rPr>
              <a:t>monotonic component</a:t>
            </a:r>
            <a:r>
              <a:rPr lang="en-US" b="0" i="0" dirty="0">
                <a:solidFill>
                  <a:srgbClr val="000000"/>
                </a:solidFill>
                <a:effectLst/>
                <a:latin typeface="proxima-nova"/>
              </a:rPr>
              <a:t> to the association. However, you would normally pick a measure of association, such as Spearman's correlation, that fits the pattern of the observed data. That is, if a scatterplot shows that the relationship between your two variables looks monotonic you would run a Spearman's correlation because this will then measure the strength and direction of this monotonic relationship. On the other hand if, for example, the relationship appears linear (assessed via scatterplot) you would run a Pearson's correlation because this will measure the strength and direction of any linear relationship. You will not always be able to visually check whether you have a monotonic relationship, so in this case, you might run a Spearman's correlation anyway.</a:t>
            </a:r>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22</a:t>
            </a:fld>
            <a:endParaRPr lang="en-US"/>
          </a:p>
        </p:txBody>
      </p:sp>
    </p:spTree>
    <p:extLst>
      <p:ext uri="{BB962C8B-B14F-4D97-AF65-F5344CB8AC3E}">
        <p14:creationId xmlns:p14="http://schemas.microsoft.com/office/powerpoint/2010/main" val="3089157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fontAlgn="base"/>
            <a:r>
              <a:rPr lang="en-US" b="0" i="0" dirty="0">
                <a:solidFill>
                  <a:srgbClr val="4A4A4A"/>
                </a:solidFill>
                <a:effectLst/>
                <a:latin typeface="gilroy-medium"/>
              </a:rPr>
              <a:t>For example, two items are equal placed in the 6th place. We cannot give rank 6 to both of them. So, we will take the average of the ranks they must have received if there was no tie. So, the average of ranks </a:t>
            </a:r>
            <a:r>
              <a:rPr lang="en-US" b="0" i="0" u="none" strike="noStrike" dirty="0">
                <a:solidFill>
                  <a:srgbClr val="4A4A4A"/>
                </a:solidFill>
                <a:effectLst/>
                <a:latin typeface="MathJax_Main"/>
              </a:rPr>
              <a:t>6</a:t>
            </a:r>
            <a:r>
              <a:rPr lang="en-US" b="0" i="0" dirty="0">
                <a:solidFill>
                  <a:srgbClr val="4A4A4A"/>
                </a:solidFill>
                <a:effectLst/>
                <a:latin typeface="gilroy-medium"/>
              </a:rPr>
              <a:t> and </a:t>
            </a:r>
            <a:r>
              <a:rPr lang="en-US" b="0" i="0" u="none" strike="noStrike" dirty="0">
                <a:solidFill>
                  <a:srgbClr val="4A4A4A"/>
                </a:solidFill>
                <a:effectLst/>
                <a:latin typeface="MathJax_Main"/>
              </a:rPr>
              <a:t>7</a:t>
            </a:r>
            <a:r>
              <a:rPr lang="en-US" b="0" i="0" dirty="0">
                <a:solidFill>
                  <a:srgbClr val="4A4A4A"/>
                </a:solidFill>
                <a:effectLst/>
                <a:latin typeface="gilroy-medium"/>
              </a:rPr>
              <a:t> will be taken and assigned to both the observations, which is 6.5. The following observation will be ranked as 8. </a:t>
            </a:r>
            <a:br>
              <a:rPr lang="en-US" dirty="0"/>
            </a:br>
            <a:endParaRPr lang="en-US" dirty="0"/>
          </a:p>
        </p:txBody>
      </p:sp>
      <p:sp>
        <p:nvSpPr>
          <p:cNvPr id="4" name="Slide Number Placeholder 3"/>
          <p:cNvSpPr>
            <a:spLocks noGrp="1"/>
          </p:cNvSpPr>
          <p:nvPr>
            <p:ph type="sldNum" sz="quarter" idx="5"/>
          </p:nvPr>
        </p:nvSpPr>
        <p:spPr/>
        <p:txBody>
          <a:bodyPr/>
          <a:lstStyle/>
          <a:p>
            <a:fld id="{83C3454D-ED1A-4BF6-9A01-68A0589CF3DE}" type="slidenum">
              <a:rPr lang="en-US" smtClean="0"/>
              <a:t>24</a:t>
            </a:fld>
            <a:endParaRPr lang="en-US"/>
          </a:p>
        </p:txBody>
      </p:sp>
    </p:spTree>
    <p:extLst>
      <p:ext uri="{BB962C8B-B14F-4D97-AF65-F5344CB8AC3E}">
        <p14:creationId xmlns:p14="http://schemas.microsoft.com/office/powerpoint/2010/main" val="32075846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1E0F7-A2D1-02CD-ACA3-E3C7822EC68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83566A6-F6AD-4A1E-CE10-5BEBC5C1EA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9F088D-5CF3-4850-F8A7-01C4A7DEED7A}"/>
              </a:ext>
            </a:extLst>
          </p:cNvPr>
          <p:cNvSpPr>
            <a:spLocks noGrp="1"/>
          </p:cNvSpPr>
          <p:nvPr>
            <p:ph type="dt" sz="half" idx="10"/>
          </p:nvPr>
        </p:nvSpPr>
        <p:spPr/>
        <p:txBody>
          <a:bodyPr/>
          <a:lstStyle/>
          <a:p>
            <a:fld id="{55F9FFA8-DF0B-45E9-855F-DACB04D2311D}" type="datetime1">
              <a:rPr lang="en-US" smtClean="0"/>
              <a:t>5/30/2023</a:t>
            </a:fld>
            <a:endParaRPr lang="en-US"/>
          </a:p>
        </p:txBody>
      </p:sp>
      <p:sp>
        <p:nvSpPr>
          <p:cNvPr id="5" name="Footer Placeholder 4">
            <a:extLst>
              <a:ext uri="{FF2B5EF4-FFF2-40B4-BE49-F238E27FC236}">
                <a16:creationId xmlns:a16="http://schemas.microsoft.com/office/drawing/2014/main" id="{4A10DD5D-2634-3B33-C859-FECDCDAE04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839F22-5508-6C58-C7E0-7437A9D14A50}"/>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5654153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1A30-F06D-01B7-86AF-5CDBB00257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7C9B029-D47D-625F-FE9F-F66A950E995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137CC1-CEC2-5AE8-E274-3ED070CF21E8}"/>
              </a:ext>
            </a:extLst>
          </p:cNvPr>
          <p:cNvSpPr>
            <a:spLocks noGrp="1"/>
          </p:cNvSpPr>
          <p:nvPr>
            <p:ph type="dt" sz="half" idx="10"/>
          </p:nvPr>
        </p:nvSpPr>
        <p:spPr/>
        <p:txBody>
          <a:bodyPr/>
          <a:lstStyle/>
          <a:p>
            <a:fld id="{0F45A491-AF5D-47FD-8A87-7C1B9B113FB3}" type="datetime1">
              <a:rPr lang="en-US" smtClean="0"/>
              <a:t>5/30/2023</a:t>
            </a:fld>
            <a:endParaRPr lang="en-US"/>
          </a:p>
        </p:txBody>
      </p:sp>
      <p:sp>
        <p:nvSpPr>
          <p:cNvPr id="5" name="Footer Placeholder 4">
            <a:extLst>
              <a:ext uri="{FF2B5EF4-FFF2-40B4-BE49-F238E27FC236}">
                <a16:creationId xmlns:a16="http://schemas.microsoft.com/office/drawing/2014/main" id="{3E989A68-7E44-E825-0F05-B33174705E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38E673-12C5-3F33-C697-43009C6624BE}"/>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11799369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3B2289-70C2-33AE-BCAC-51658CCFDB6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8964AB0-208B-A449-A3DF-1931A8FB3CD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FB427D-BCCA-13D0-DDB0-0E060B79241A}"/>
              </a:ext>
            </a:extLst>
          </p:cNvPr>
          <p:cNvSpPr>
            <a:spLocks noGrp="1"/>
          </p:cNvSpPr>
          <p:nvPr>
            <p:ph type="dt" sz="half" idx="10"/>
          </p:nvPr>
        </p:nvSpPr>
        <p:spPr/>
        <p:txBody>
          <a:bodyPr/>
          <a:lstStyle/>
          <a:p>
            <a:fld id="{40B73DEC-9B01-4E98-AB82-536407D4F8B0}" type="datetime1">
              <a:rPr lang="en-US" smtClean="0"/>
              <a:t>5/30/2023</a:t>
            </a:fld>
            <a:endParaRPr lang="en-US"/>
          </a:p>
        </p:txBody>
      </p:sp>
      <p:sp>
        <p:nvSpPr>
          <p:cNvPr id="5" name="Footer Placeholder 4">
            <a:extLst>
              <a:ext uri="{FF2B5EF4-FFF2-40B4-BE49-F238E27FC236}">
                <a16:creationId xmlns:a16="http://schemas.microsoft.com/office/drawing/2014/main" id="{2B482E5E-A87F-AA8F-2959-797E975174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DB0F27-3F03-1905-A83D-59CA29C1E32C}"/>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2607404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FF2162-7F8B-2B11-E033-EB6A424FD3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C2AA58-8A7D-14BC-B235-B4400F55F57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B4D274-DD1A-FE5F-5CD3-5A928CF4893A}"/>
              </a:ext>
            </a:extLst>
          </p:cNvPr>
          <p:cNvSpPr>
            <a:spLocks noGrp="1"/>
          </p:cNvSpPr>
          <p:nvPr>
            <p:ph type="dt" sz="half" idx="10"/>
          </p:nvPr>
        </p:nvSpPr>
        <p:spPr/>
        <p:txBody>
          <a:bodyPr/>
          <a:lstStyle/>
          <a:p>
            <a:fld id="{396633DA-E086-4A78-BEB8-82E3B3BCE2EF}" type="datetime1">
              <a:rPr lang="en-US" smtClean="0"/>
              <a:t>5/30/2023</a:t>
            </a:fld>
            <a:endParaRPr lang="en-US"/>
          </a:p>
        </p:txBody>
      </p:sp>
      <p:sp>
        <p:nvSpPr>
          <p:cNvPr id="5" name="Footer Placeholder 4">
            <a:extLst>
              <a:ext uri="{FF2B5EF4-FFF2-40B4-BE49-F238E27FC236}">
                <a16:creationId xmlns:a16="http://schemas.microsoft.com/office/drawing/2014/main" id="{FC1999C0-4263-8380-0C4B-A0C2C16F2A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28CFDBF-AB09-EFAB-CA20-0B92E9DB1ED8}"/>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3546278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75C0E8-E265-9A1C-4415-875948BA1B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48BE94-FF52-95AA-C737-8B50F2E89F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93F65E4-48FA-6B90-794C-C79594436F75}"/>
              </a:ext>
            </a:extLst>
          </p:cNvPr>
          <p:cNvSpPr>
            <a:spLocks noGrp="1"/>
          </p:cNvSpPr>
          <p:nvPr>
            <p:ph type="dt" sz="half" idx="10"/>
          </p:nvPr>
        </p:nvSpPr>
        <p:spPr/>
        <p:txBody>
          <a:bodyPr/>
          <a:lstStyle/>
          <a:p>
            <a:fld id="{48F301AB-83FD-4810-BC11-9B5C5E31441F}" type="datetime1">
              <a:rPr lang="en-US" smtClean="0"/>
              <a:t>5/30/2023</a:t>
            </a:fld>
            <a:endParaRPr lang="en-US"/>
          </a:p>
        </p:txBody>
      </p:sp>
      <p:sp>
        <p:nvSpPr>
          <p:cNvPr id="5" name="Footer Placeholder 4">
            <a:extLst>
              <a:ext uri="{FF2B5EF4-FFF2-40B4-BE49-F238E27FC236}">
                <a16:creationId xmlns:a16="http://schemas.microsoft.com/office/drawing/2014/main" id="{DD35D166-4660-5C78-BDD7-6A22FF80533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37DA50-C2AD-B6A5-0C2C-BB7C12B83DBA}"/>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2619522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02DD5-355A-2879-4B7A-5C3C2150DA8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41CAB83-2B5C-EED8-0D56-2983AE5CADD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1B57EB7-D82F-3C1F-3C51-86AF7B65FF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5097AA-4025-3DC2-2996-6E59A25F5E4E}"/>
              </a:ext>
            </a:extLst>
          </p:cNvPr>
          <p:cNvSpPr>
            <a:spLocks noGrp="1"/>
          </p:cNvSpPr>
          <p:nvPr>
            <p:ph type="dt" sz="half" idx="10"/>
          </p:nvPr>
        </p:nvSpPr>
        <p:spPr/>
        <p:txBody>
          <a:bodyPr/>
          <a:lstStyle/>
          <a:p>
            <a:fld id="{B4776714-B20D-4D02-AC64-B80E03D3472C}" type="datetime1">
              <a:rPr lang="en-US" smtClean="0"/>
              <a:t>5/30/2023</a:t>
            </a:fld>
            <a:endParaRPr lang="en-US"/>
          </a:p>
        </p:txBody>
      </p:sp>
      <p:sp>
        <p:nvSpPr>
          <p:cNvPr id="6" name="Footer Placeholder 5">
            <a:extLst>
              <a:ext uri="{FF2B5EF4-FFF2-40B4-BE49-F238E27FC236}">
                <a16:creationId xmlns:a16="http://schemas.microsoft.com/office/drawing/2014/main" id="{7BD0DEF4-5A0C-9E25-90FA-FE51C8B6C1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6E0B90-F352-12FE-663D-FD13E3579326}"/>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3560778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D5591-72D0-9FF8-F571-A13FB588B78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A490E27-9BFE-DA6F-28F4-52B9CDA951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43E1171-A24E-0EB9-F3AA-96FA8CBD3AA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2F12708-5DCA-81FF-B248-8CD1510F7EC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A7376EE-F6D1-E2D7-659E-A1BD79C998E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D78CB3D-E051-0AC1-143B-88F28A0877F9}"/>
              </a:ext>
            </a:extLst>
          </p:cNvPr>
          <p:cNvSpPr>
            <a:spLocks noGrp="1"/>
          </p:cNvSpPr>
          <p:nvPr>
            <p:ph type="dt" sz="half" idx="10"/>
          </p:nvPr>
        </p:nvSpPr>
        <p:spPr/>
        <p:txBody>
          <a:bodyPr/>
          <a:lstStyle/>
          <a:p>
            <a:fld id="{1564401B-DF1D-41AE-A82B-CF7AF328E36A}" type="datetime1">
              <a:rPr lang="en-US" smtClean="0"/>
              <a:t>5/30/2023</a:t>
            </a:fld>
            <a:endParaRPr lang="en-US"/>
          </a:p>
        </p:txBody>
      </p:sp>
      <p:sp>
        <p:nvSpPr>
          <p:cNvPr id="8" name="Footer Placeholder 7">
            <a:extLst>
              <a:ext uri="{FF2B5EF4-FFF2-40B4-BE49-F238E27FC236}">
                <a16:creationId xmlns:a16="http://schemas.microsoft.com/office/drawing/2014/main" id="{535A91A6-722D-85E9-6E2B-51881D1157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70696C6-878C-202D-CBDE-887BBC069AC5}"/>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280196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7A953-0D12-80C5-03AF-1E751340C8F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B889A2-9325-576C-6638-5D86D5F3D5D1}"/>
              </a:ext>
            </a:extLst>
          </p:cNvPr>
          <p:cNvSpPr>
            <a:spLocks noGrp="1"/>
          </p:cNvSpPr>
          <p:nvPr>
            <p:ph type="dt" sz="half" idx="10"/>
          </p:nvPr>
        </p:nvSpPr>
        <p:spPr/>
        <p:txBody>
          <a:bodyPr/>
          <a:lstStyle/>
          <a:p>
            <a:fld id="{72B2B9DD-2215-404C-BF6A-D05B8AD126CC}" type="datetime1">
              <a:rPr lang="en-US" smtClean="0"/>
              <a:t>5/30/2023</a:t>
            </a:fld>
            <a:endParaRPr lang="en-US"/>
          </a:p>
        </p:txBody>
      </p:sp>
      <p:sp>
        <p:nvSpPr>
          <p:cNvPr id="4" name="Footer Placeholder 3">
            <a:extLst>
              <a:ext uri="{FF2B5EF4-FFF2-40B4-BE49-F238E27FC236}">
                <a16:creationId xmlns:a16="http://schemas.microsoft.com/office/drawing/2014/main" id="{4B39B64C-287F-0D0B-2195-EB33ECA5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ED38552-9254-FA0E-1566-91654BF3B7DA}"/>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10063042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7F13E4-6F52-5E64-7759-02A2E695CFC2}"/>
              </a:ext>
            </a:extLst>
          </p:cNvPr>
          <p:cNvSpPr>
            <a:spLocks noGrp="1"/>
          </p:cNvSpPr>
          <p:nvPr>
            <p:ph type="dt" sz="half" idx="10"/>
          </p:nvPr>
        </p:nvSpPr>
        <p:spPr/>
        <p:txBody>
          <a:bodyPr/>
          <a:lstStyle/>
          <a:p>
            <a:fld id="{C545382F-2E23-48B1-A34D-9404D23DFEA0}" type="datetime1">
              <a:rPr lang="en-US" smtClean="0"/>
              <a:t>5/30/2023</a:t>
            </a:fld>
            <a:endParaRPr lang="en-US"/>
          </a:p>
        </p:txBody>
      </p:sp>
      <p:sp>
        <p:nvSpPr>
          <p:cNvPr id="3" name="Footer Placeholder 2">
            <a:extLst>
              <a:ext uri="{FF2B5EF4-FFF2-40B4-BE49-F238E27FC236}">
                <a16:creationId xmlns:a16="http://schemas.microsoft.com/office/drawing/2014/main" id="{648C5332-33C1-1613-AEAC-4EF8716EB8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EE5E70-3312-BAC8-A450-D3226874FC82}"/>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1141249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D1C8C-D333-6B7F-BE11-E55AAA96F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0983D61-0935-9E04-F3AE-01467953D0F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1F1A3C0-799D-3825-DA33-623F5D303D3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6F1054-8A8E-BFE9-EC5D-72EFA0240200}"/>
              </a:ext>
            </a:extLst>
          </p:cNvPr>
          <p:cNvSpPr>
            <a:spLocks noGrp="1"/>
          </p:cNvSpPr>
          <p:nvPr>
            <p:ph type="dt" sz="half" idx="10"/>
          </p:nvPr>
        </p:nvSpPr>
        <p:spPr/>
        <p:txBody>
          <a:bodyPr/>
          <a:lstStyle/>
          <a:p>
            <a:fld id="{F2DAD8D9-D7DB-47F9-BAD2-798F8A4B219E}" type="datetime1">
              <a:rPr lang="en-US" smtClean="0"/>
              <a:t>5/30/2023</a:t>
            </a:fld>
            <a:endParaRPr lang="en-US"/>
          </a:p>
        </p:txBody>
      </p:sp>
      <p:sp>
        <p:nvSpPr>
          <p:cNvPr id="6" name="Footer Placeholder 5">
            <a:extLst>
              <a:ext uri="{FF2B5EF4-FFF2-40B4-BE49-F238E27FC236}">
                <a16:creationId xmlns:a16="http://schemas.microsoft.com/office/drawing/2014/main" id="{6AA9D021-D7DD-FE20-2297-13B6AB1EAD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3B55F7-A12B-F9C0-DFC4-D824EAA1695A}"/>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29045303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865DBB-A2F5-8245-8622-9CDC5DDF3F5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23679EE-FC20-566E-AA56-8992541D08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E1F9A64-4763-8CA4-91C6-C89A98CA5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99C352-7DB6-7C1B-EC59-8BEFB1984287}"/>
              </a:ext>
            </a:extLst>
          </p:cNvPr>
          <p:cNvSpPr>
            <a:spLocks noGrp="1"/>
          </p:cNvSpPr>
          <p:nvPr>
            <p:ph type="dt" sz="half" idx="10"/>
          </p:nvPr>
        </p:nvSpPr>
        <p:spPr/>
        <p:txBody>
          <a:bodyPr/>
          <a:lstStyle/>
          <a:p>
            <a:fld id="{9923EC85-6B5F-4571-9323-ADAB708D4574}" type="datetime1">
              <a:rPr lang="en-US" smtClean="0"/>
              <a:t>5/30/2023</a:t>
            </a:fld>
            <a:endParaRPr lang="en-US"/>
          </a:p>
        </p:txBody>
      </p:sp>
      <p:sp>
        <p:nvSpPr>
          <p:cNvPr id="6" name="Footer Placeholder 5">
            <a:extLst>
              <a:ext uri="{FF2B5EF4-FFF2-40B4-BE49-F238E27FC236}">
                <a16:creationId xmlns:a16="http://schemas.microsoft.com/office/drawing/2014/main" id="{3E9AA6E4-27CD-8218-8F86-AEE24DDB4F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3877DF-AE89-BAE3-13F9-D6C551CE1A8F}"/>
              </a:ext>
            </a:extLst>
          </p:cNvPr>
          <p:cNvSpPr>
            <a:spLocks noGrp="1"/>
          </p:cNvSpPr>
          <p:nvPr>
            <p:ph type="sldNum" sz="quarter" idx="12"/>
          </p:nvPr>
        </p:nvSpPr>
        <p:spPr/>
        <p:txBody>
          <a:bodyPr/>
          <a:lstStyle/>
          <a:p>
            <a:fld id="{998FC6E2-3800-4EB0-A18D-3856D6660061}" type="slidenum">
              <a:rPr lang="en-US" smtClean="0"/>
              <a:t>‹#›</a:t>
            </a:fld>
            <a:endParaRPr lang="en-US"/>
          </a:p>
        </p:txBody>
      </p:sp>
    </p:spTree>
    <p:extLst>
      <p:ext uri="{BB962C8B-B14F-4D97-AF65-F5344CB8AC3E}">
        <p14:creationId xmlns:p14="http://schemas.microsoft.com/office/powerpoint/2010/main" val="29449340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872B49-4607-B465-0B65-BB1C4BC70E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9D5EE5B-6A5A-D8A9-FE62-0FE696D3CE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FEC14D-6B25-0D87-2EAF-489E0773FAC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09ED166-EA69-460D-908F-D964856F1F8D}" type="datetime1">
              <a:rPr lang="en-US" smtClean="0"/>
              <a:t>5/30/2023</a:t>
            </a:fld>
            <a:endParaRPr lang="en-US"/>
          </a:p>
        </p:txBody>
      </p:sp>
      <p:sp>
        <p:nvSpPr>
          <p:cNvPr id="5" name="Footer Placeholder 4">
            <a:extLst>
              <a:ext uri="{FF2B5EF4-FFF2-40B4-BE49-F238E27FC236}">
                <a16:creationId xmlns:a16="http://schemas.microsoft.com/office/drawing/2014/main" id="{7C130F6E-9B54-A412-47E8-312C5B28497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4A877E2-444F-28DA-F6D1-4A2CE4E0F4D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8FC6E2-3800-4EB0-A18D-3856D6660061}" type="slidenum">
              <a:rPr lang="en-US" smtClean="0"/>
              <a:t>‹#›</a:t>
            </a:fld>
            <a:endParaRPr lang="en-US"/>
          </a:p>
        </p:txBody>
      </p:sp>
    </p:spTree>
    <p:extLst>
      <p:ext uri="{BB962C8B-B14F-4D97-AF65-F5344CB8AC3E}">
        <p14:creationId xmlns:p14="http://schemas.microsoft.com/office/powerpoint/2010/main" val="7617253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2.png"/><Relationship Id="rId5" Type="http://schemas.openxmlformats.org/officeDocument/2006/relationships/hyperlink" Target="mailto:qing.li2@uclagary.ca" TargetMode="Externa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7" Type="http://schemas.openxmlformats.org/officeDocument/2006/relationships/image" Target="../media/image16.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7" Type="http://schemas.openxmlformats.org/officeDocument/2006/relationships/image" Target="../media/image17.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7" Type="http://schemas.openxmlformats.org/officeDocument/2006/relationships/image" Target="../media/image18.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commons.wikimedia.org/wiki/File:Coffee_break_(3457656569).jp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7"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8.jpeg"/><Relationship Id="rId5" Type="http://schemas.openxmlformats.org/officeDocument/2006/relationships/image" Target="../media/image27.png"/><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5.jpeg"/><Relationship Id="rId5" Type="http://schemas.openxmlformats.org/officeDocument/2006/relationships/image" Target="../media/image2.png"/><Relationship Id="rId4" Type="http://schemas.openxmlformats.org/officeDocument/2006/relationships/image" Target="../media/image30.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pixabay.com/fr/metro-paris-entr%C3%A9e-de-m%C3%A9tro-513218/" TargetMode="External"/><Relationship Id="rId2" Type="http://schemas.openxmlformats.org/officeDocument/2006/relationships/image" Target="../media/image32.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3" Type="http://schemas.openxmlformats.org/officeDocument/2006/relationships/hyperlink" Target="https://pixabay.com/fr/metro-paris-entr%C3%A9e-de-m%C3%A9tro-513218/" TargetMode="External"/><Relationship Id="rId2" Type="http://schemas.openxmlformats.org/officeDocument/2006/relationships/image" Target="../media/image32.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2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pixabay.com/fr/metro-paris-entr%C3%A9e-de-m%C3%A9tro-513218/" TargetMode="External"/><Relationship Id="rId2" Type="http://schemas.openxmlformats.org/officeDocument/2006/relationships/image" Target="../media/image32.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mailto:qing.li2@uclagary.ca" TargetMode="External"/><Relationship Id="rId2" Type="http://schemas.openxmlformats.org/officeDocument/2006/relationships/image" Target="../media/image3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2.png"/><Relationship Id="rId7" Type="http://schemas.openxmlformats.org/officeDocument/2006/relationships/image" Target="../media/image8.sv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svg"/><Relationship Id="rId4" Type="http://schemas.openxmlformats.org/officeDocument/2006/relationships/image" Target="../media/image5.png"/><Relationship Id="rId9" Type="http://schemas.openxmlformats.org/officeDocument/2006/relationships/hyperlink" Target="https://www.pexels.com/photo/adventure-cable-car-clouds-daylight-405169/"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quoteinspector.com/images/credit/credit-score-720/" TargetMode="External"/><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8" Type="http://schemas.openxmlformats.org/officeDocument/2006/relationships/diagramLayout" Target="../diagrams/layout1.xml"/><Relationship Id="rId3" Type="http://schemas.openxmlformats.org/officeDocument/2006/relationships/hyperlink" Target="https://www.quoteinspector.com/images/credit/credit-score-720/" TargetMode="External"/><Relationship Id="rId7" Type="http://schemas.openxmlformats.org/officeDocument/2006/relationships/diagramData" Target="../diagrams/data1.xml"/><Relationship Id="rId12" Type="http://schemas.openxmlformats.org/officeDocument/2006/relationships/image" Target="../media/image13.pn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12.svg"/><Relationship Id="rId11" Type="http://schemas.microsoft.com/office/2007/relationships/diagramDrawing" Target="../diagrams/drawing1.xml"/><Relationship Id="rId5" Type="http://schemas.openxmlformats.org/officeDocument/2006/relationships/image" Target="../media/image11.png"/><Relationship Id="rId10" Type="http://schemas.openxmlformats.org/officeDocument/2006/relationships/diagramColors" Target="../diagrams/colors1.xml"/><Relationship Id="rId4" Type="http://schemas.openxmlformats.org/officeDocument/2006/relationships/image" Target="../media/image2.png"/><Relationship Id="rId9"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Video 4" descr="Different Hand Drawn Graphs">
            <a:extLst>
              <a:ext uri="{FF2B5EF4-FFF2-40B4-BE49-F238E27FC236}">
                <a16:creationId xmlns:a16="http://schemas.microsoft.com/office/drawing/2014/main" id="{B2F6B4BD-7AEF-F941-883D-F062142AE16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2" name="Title 1">
            <a:extLst>
              <a:ext uri="{FF2B5EF4-FFF2-40B4-BE49-F238E27FC236}">
                <a16:creationId xmlns:a16="http://schemas.microsoft.com/office/drawing/2014/main" id="{8219A279-D82B-DE5A-AB21-DC54771FCA65}"/>
              </a:ext>
            </a:extLst>
          </p:cNvPr>
          <p:cNvSpPr>
            <a:spLocks noGrp="1"/>
          </p:cNvSpPr>
          <p:nvPr>
            <p:ph type="ctrTitle"/>
          </p:nvPr>
        </p:nvSpPr>
        <p:spPr>
          <a:xfrm>
            <a:off x="1097280" y="325550"/>
            <a:ext cx="10058400" cy="3332050"/>
          </a:xfrm>
          <a:effectLst>
            <a:outerShdw blurRad="50800" dist="38100" dir="2700000" algn="tl" rotWithShape="0">
              <a:prstClr val="black">
                <a:alpha val="40000"/>
              </a:prstClr>
            </a:outerShdw>
          </a:effectLst>
        </p:spPr>
        <p:txBody>
          <a:bodyPr>
            <a:normAutofit/>
          </a:bodyPr>
          <a:lstStyle/>
          <a:p>
            <a:r>
              <a:rPr lang="en-US" sz="5200" dirty="0">
                <a:solidFill>
                  <a:srgbClr val="FFFFFF"/>
                </a:solidFill>
              </a:rPr>
              <a:t>Statistical Modelling with Data</a:t>
            </a:r>
          </a:p>
        </p:txBody>
      </p:sp>
      <p:sp>
        <p:nvSpPr>
          <p:cNvPr id="3" name="Subtitle 2">
            <a:extLst>
              <a:ext uri="{FF2B5EF4-FFF2-40B4-BE49-F238E27FC236}">
                <a16:creationId xmlns:a16="http://schemas.microsoft.com/office/drawing/2014/main" id="{019CDD0E-FAFB-0368-ACC3-9295F7A9ADF1}"/>
              </a:ext>
            </a:extLst>
          </p:cNvPr>
          <p:cNvSpPr>
            <a:spLocks noGrp="1"/>
          </p:cNvSpPr>
          <p:nvPr>
            <p:ph type="subTitle" idx="1"/>
          </p:nvPr>
        </p:nvSpPr>
        <p:spPr>
          <a:xfrm>
            <a:off x="1097280" y="3629232"/>
            <a:ext cx="10058400" cy="1740516"/>
          </a:xfrm>
          <a:effectLst>
            <a:outerShdw blurRad="50800" dist="38100" dir="2700000" algn="tl" rotWithShape="0">
              <a:prstClr val="black">
                <a:alpha val="40000"/>
              </a:prstClr>
            </a:outerShdw>
          </a:effectLst>
        </p:spPr>
        <p:txBody>
          <a:bodyPr>
            <a:normAutofit fontScale="85000" lnSpcReduction="20000"/>
          </a:bodyPr>
          <a:lstStyle/>
          <a:p>
            <a:r>
              <a:rPr lang="en-US" dirty="0">
                <a:solidFill>
                  <a:schemeClr val="bg1"/>
                </a:solidFill>
              </a:rPr>
              <a:t>May 23 – June 02, 2023</a:t>
            </a:r>
          </a:p>
          <a:p>
            <a:r>
              <a:rPr lang="en-US" dirty="0">
                <a:solidFill>
                  <a:schemeClr val="bg1"/>
                </a:solidFill>
              </a:rPr>
              <a:t>Instructor: Qing (Leah) Li, Ph.D. Candidate at Cumming School of Medicine</a:t>
            </a:r>
          </a:p>
          <a:p>
            <a:r>
              <a:rPr lang="en-CA" sz="2500" dirty="0">
                <a:solidFill>
                  <a:schemeClr val="bg1"/>
                </a:solidFill>
                <a:hlinkClick r:id="rId5">
                  <a:extLst>
                    <a:ext uri="{A12FA001-AC4F-418D-AE19-62706E023703}">
                      <ahyp:hlinkClr xmlns:ahyp="http://schemas.microsoft.com/office/drawing/2018/hyperlinkcolor" val="tx"/>
                    </a:ext>
                  </a:extLst>
                </a:hlinkClick>
              </a:rPr>
              <a:t>qing.li2@uclagary.ca</a:t>
            </a:r>
            <a:endParaRPr lang="en-CA" sz="2500" dirty="0">
              <a:solidFill>
                <a:schemeClr val="bg1"/>
              </a:solidFill>
            </a:endParaRPr>
          </a:p>
          <a:p>
            <a:r>
              <a:rPr lang="en-CA" sz="2500" dirty="0">
                <a:solidFill>
                  <a:schemeClr val="bg1"/>
                </a:solidFill>
              </a:rPr>
              <a:t>Thank you Dr. Thuntida Ngamkham for contributing the contents</a:t>
            </a:r>
          </a:p>
          <a:p>
            <a:r>
              <a:rPr lang="en-CA" sz="2500" dirty="0">
                <a:solidFill>
                  <a:schemeClr val="bg1"/>
                </a:solidFill>
              </a:rPr>
              <a:t>Thank you Dr. Qingrun Zhang and Dr. Quan Long for contributing some slides</a:t>
            </a:r>
            <a:endParaRPr lang="en-US" sz="2500" dirty="0">
              <a:solidFill>
                <a:schemeClr val="bg1"/>
              </a:solidFill>
            </a:endParaRPr>
          </a:p>
        </p:txBody>
      </p:sp>
      <p:pic>
        <p:nvPicPr>
          <p:cNvPr id="4" name="Picture 3" descr="Shape&#10;&#10;Description automatically generated with medium confidence">
            <a:extLst>
              <a:ext uri="{FF2B5EF4-FFF2-40B4-BE49-F238E27FC236}">
                <a16:creationId xmlns:a16="http://schemas.microsoft.com/office/drawing/2014/main" id="{085D839F-28EB-CBAA-399F-10CD0DF835F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6" name="Slide Number Placeholder 5">
            <a:extLst>
              <a:ext uri="{FF2B5EF4-FFF2-40B4-BE49-F238E27FC236}">
                <a16:creationId xmlns:a16="http://schemas.microsoft.com/office/drawing/2014/main" id="{0C4D7818-136E-C44C-1429-45129EB91A5F}"/>
              </a:ext>
            </a:extLst>
          </p:cNvPr>
          <p:cNvSpPr>
            <a:spLocks noGrp="1"/>
          </p:cNvSpPr>
          <p:nvPr>
            <p:ph type="sldNum" sz="quarter" idx="12"/>
          </p:nvPr>
        </p:nvSpPr>
        <p:spPr/>
        <p:txBody>
          <a:bodyPr/>
          <a:lstStyle/>
          <a:p>
            <a:fld id="{998FC6E2-3800-4EB0-A18D-3856D6660061}" type="slidenum">
              <a:rPr lang="en-US" smtClean="0"/>
              <a:t>1</a:t>
            </a:fld>
            <a:endParaRPr lang="en-US" dirty="0"/>
          </a:p>
        </p:txBody>
      </p:sp>
    </p:spTree>
    <p:extLst>
      <p:ext uri="{BB962C8B-B14F-4D97-AF65-F5344CB8AC3E}">
        <p14:creationId xmlns:p14="http://schemas.microsoft.com/office/powerpoint/2010/main" val="38997073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9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7BCA1-CBB9-3D3D-B64E-17C2D2D4C3A1}"/>
              </a:ext>
            </a:extLst>
          </p:cNvPr>
          <p:cNvSpPr>
            <a:spLocks noGrp="1"/>
          </p:cNvSpPr>
          <p:nvPr>
            <p:ph type="title"/>
          </p:nvPr>
        </p:nvSpPr>
        <p:spPr/>
        <p:txBody>
          <a:bodyPr/>
          <a:lstStyle/>
          <a:p>
            <a:r>
              <a:rPr lang="en-US" dirty="0"/>
              <a:t>Combos 5</a:t>
            </a:r>
          </a:p>
        </p:txBody>
      </p:sp>
      <p:sp>
        <p:nvSpPr>
          <p:cNvPr id="4" name="Slide Number Placeholder 3">
            <a:extLst>
              <a:ext uri="{FF2B5EF4-FFF2-40B4-BE49-F238E27FC236}">
                <a16:creationId xmlns:a16="http://schemas.microsoft.com/office/drawing/2014/main" id="{F2C448D7-BCB0-13AA-DF42-40027274ECBE}"/>
              </a:ext>
            </a:extLst>
          </p:cNvPr>
          <p:cNvSpPr>
            <a:spLocks noGrp="1"/>
          </p:cNvSpPr>
          <p:nvPr>
            <p:ph type="sldNum" sz="quarter" idx="12"/>
          </p:nvPr>
        </p:nvSpPr>
        <p:spPr/>
        <p:txBody>
          <a:bodyPr/>
          <a:lstStyle/>
          <a:p>
            <a:fld id="{998FC6E2-3800-4EB0-A18D-3856D6660061}" type="slidenum">
              <a:rPr lang="en-US" smtClean="0"/>
              <a:t>10</a:t>
            </a:fld>
            <a:endParaRPr lang="en-US"/>
          </a:p>
        </p:txBody>
      </p:sp>
      <p:pic>
        <p:nvPicPr>
          <p:cNvPr id="3" name="Picture 2" descr="Shape&#10;&#10;Description automatically generated with medium confidence">
            <a:extLst>
              <a:ext uri="{FF2B5EF4-FFF2-40B4-BE49-F238E27FC236}">
                <a16:creationId xmlns:a16="http://schemas.microsoft.com/office/drawing/2014/main" id="{7EFAEE57-D0A7-C0DF-3876-2C26C50992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15" name="Content Placeholder 14">
            <a:extLst>
              <a:ext uri="{FF2B5EF4-FFF2-40B4-BE49-F238E27FC236}">
                <a16:creationId xmlns:a16="http://schemas.microsoft.com/office/drawing/2014/main" id="{F091099A-E4E4-DE4F-566C-E5A2E0779F1C}"/>
              </a:ext>
            </a:extLst>
          </p:cNvPr>
          <p:cNvSpPr>
            <a:spLocks noGrp="1"/>
          </p:cNvSpPr>
          <p:nvPr>
            <p:ph idx="1"/>
          </p:nvPr>
        </p:nvSpPr>
        <p:spPr>
          <a:xfrm>
            <a:off x="838200" y="1564368"/>
            <a:ext cx="10515600" cy="2444290"/>
          </a:xfrm>
        </p:spPr>
        <p:txBody>
          <a:bodyPr>
            <a:normAutofit/>
          </a:bodyPr>
          <a:lstStyle/>
          <a:p>
            <a:r>
              <a:rPr lang="en-US" sz="2400" dirty="0"/>
              <a:t>Model selection functions, such as </a:t>
            </a:r>
            <a:r>
              <a:rPr lang="en-US" sz="2400" dirty="0" err="1"/>
              <a:t>ols_step_backward_p</a:t>
            </a:r>
            <a:r>
              <a:rPr lang="en-US" sz="2400" dirty="0"/>
              <a:t>, </a:t>
            </a:r>
            <a:r>
              <a:rPr lang="en-US" sz="2400" dirty="0" err="1"/>
              <a:t>ols_step_forward_p</a:t>
            </a:r>
            <a:r>
              <a:rPr lang="en-US" sz="2400" dirty="0"/>
              <a:t>, </a:t>
            </a:r>
            <a:r>
              <a:rPr lang="en-US" sz="2400" dirty="0" err="1"/>
              <a:t>ols_step_both_p</a:t>
            </a:r>
            <a:r>
              <a:rPr lang="en-US" sz="2400" dirty="0"/>
              <a:t>, include or exclude predictor on their coefficients’ </a:t>
            </a:r>
            <a:r>
              <a:rPr lang="en-US" sz="2400" dirty="0">
                <a:solidFill>
                  <a:srgbClr val="FF0000"/>
                </a:solidFill>
              </a:rPr>
              <a:t>p-values</a:t>
            </a:r>
            <a:r>
              <a:rPr lang="en-US" sz="2400" dirty="0"/>
              <a:t>. Additionally, these functions also give values for criteria combos 5.</a:t>
            </a:r>
          </a:p>
          <a:p>
            <a:r>
              <a:rPr lang="en-US" sz="2400" dirty="0"/>
              <a:t>Does the optimal model constructed based on p-values (</a:t>
            </a:r>
            <a:r>
              <a:rPr lang="en-US" sz="2400" dirty="0" err="1"/>
              <a:t>ols_step_backward_p</a:t>
            </a:r>
            <a:r>
              <a:rPr lang="en-US" sz="2400" dirty="0"/>
              <a:t>, etc.) matches the one uses criteria combos 5? </a:t>
            </a:r>
          </a:p>
          <a:p>
            <a:r>
              <a:rPr lang="en-US" sz="2400" dirty="0"/>
              <a:t>To answer this question: we use the function named </a:t>
            </a:r>
            <a:r>
              <a:rPr lang="en-US" sz="2400" dirty="0">
                <a:solidFill>
                  <a:srgbClr val="FF0000"/>
                </a:solidFill>
              </a:rPr>
              <a:t>“</a:t>
            </a:r>
            <a:r>
              <a:rPr lang="en-US" sz="2400" i="1" dirty="0" err="1">
                <a:solidFill>
                  <a:srgbClr val="FF0000"/>
                </a:solidFill>
              </a:rPr>
              <a:t>ols_step_best_subset</a:t>
            </a:r>
            <a:r>
              <a:rPr lang="en-US" sz="2400" i="1" dirty="0">
                <a:solidFill>
                  <a:srgbClr val="FF0000"/>
                </a:solidFill>
              </a:rPr>
              <a:t>” </a:t>
            </a:r>
          </a:p>
        </p:txBody>
      </p:sp>
    </p:spTree>
    <p:extLst>
      <p:ext uri="{BB962C8B-B14F-4D97-AF65-F5344CB8AC3E}">
        <p14:creationId xmlns:p14="http://schemas.microsoft.com/office/powerpoint/2010/main" val="32890075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4E4E5-87A3-8A6C-15C3-C4F4F7706FEA}"/>
              </a:ext>
            </a:extLst>
          </p:cNvPr>
          <p:cNvSpPr>
            <a:spLocks noGrp="1"/>
          </p:cNvSpPr>
          <p:nvPr>
            <p:ph type="title"/>
          </p:nvPr>
        </p:nvSpPr>
        <p:spPr/>
        <p:txBody>
          <a:bodyPr/>
          <a:lstStyle/>
          <a:p>
            <a:r>
              <a:rPr lang="en-US" dirty="0"/>
              <a:t>Comparison of the optimal models</a:t>
            </a:r>
          </a:p>
        </p:txBody>
      </p:sp>
      <p:sp>
        <p:nvSpPr>
          <p:cNvPr id="4" name="Slide Number Placeholder 3">
            <a:extLst>
              <a:ext uri="{FF2B5EF4-FFF2-40B4-BE49-F238E27FC236}">
                <a16:creationId xmlns:a16="http://schemas.microsoft.com/office/drawing/2014/main" id="{419CC315-6811-97C4-A012-5ACF553C70EB}"/>
              </a:ext>
            </a:extLst>
          </p:cNvPr>
          <p:cNvSpPr>
            <a:spLocks noGrp="1"/>
          </p:cNvSpPr>
          <p:nvPr>
            <p:ph type="sldNum" sz="quarter" idx="12"/>
          </p:nvPr>
        </p:nvSpPr>
        <p:spPr/>
        <p:txBody>
          <a:bodyPr/>
          <a:lstStyle/>
          <a:p>
            <a:fld id="{998FC6E2-3800-4EB0-A18D-3856D6660061}" type="slidenum">
              <a:rPr lang="en-US" smtClean="0"/>
              <a:t>11</a:t>
            </a:fld>
            <a:endParaRPr lang="en-US"/>
          </a:p>
        </p:txBody>
      </p:sp>
      <p:pic>
        <p:nvPicPr>
          <p:cNvPr id="5" name="Picture 4">
            <a:extLst>
              <a:ext uri="{FF2B5EF4-FFF2-40B4-BE49-F238E27FC236}">
                <a16:creationId xmlns:a16="http://schemas.microsoft.com/office/drawing/2014/main" id="{98109C1C-3F59-5209-A3AE-27CFCFB95816}"/>
              </a:ext>
            </a:extLst>
          </p:cNvPr>
          <p:cNvPicPr>
            <a:picLocks noChangeAspect="1"/>
          </p:cNvPicPr>
          <p:nvPr/>
        </p:nvPicPr>
        <p:blipFill>
          <a:blip r:embed="rId2"/>
          <a:stretch>
            <a:fillRect/>
          </a:stretch>
        </p:blipFill>
        <p:spPr>
          <a:xfrm>
            <a:off x="838200" y="1909807"/>
            <a:ext cx="10246567" cy="1784061"/>
          </a:xfrm>
          <a:prstGeom prst="rect">
            <a:avLst/>
          </a:prstGeom>
        </p:spPr>
      </p:pic>
      <p:pic>
        <p:nvPicPr>
          <p:cNvPr id="7" name="Picture 6">
            <a:extLst>
              <a:ext uri="{FF2B5EF4-FFF2-40B4-BE49-F238E27FC236}">
                <a16:creationId xmlns:a16="http://schemas.microsoft.com/office/drawing/2014/main" id="{00DFB079-F250-391F-E19F-81ADF36E5F3B}"/>
              </a:ext>
            </a:extLst>
          </p:cNvPr>
          <p:cNvPicPr>
            <a:picLocks noChangeAspect="1"/>
          </p:cNvPicPr>
          <p:nvPr/>
        </p:nvPicPr>
        <p:blipFill>
          <a:blip r:embed="rId3"/>
          <a:stretch>
            <a:fillRect/>
          </a:stretch>
        </p:blipFill>
        <p:spPr>
          <a:xfrm>
            <a:off x="838200" y="4482149"/>
            <a:ext cx="6681299" cy="2172780"/>
          </a:xfrm>
          <a:prstGeom prst="rect">
            <a:avLst/>
          </a:prstGeom>
        </p:spPr>
      </p:pic>
      <p:sp>
        <p:nvSpPr>
          <p:cNvPr id="9" name="TextBox 8">
            <a:extLst>
              <a:ext uri="{FF2B5EF4-FFF2-40B4-BE49-F238E27FC236}">
                <a16:creationId xmlns:a16="http://schemas.microsoft.com/office/drawing/2014/main" id="{8144B211-6656-B6AC-FC8D-5FECA0AE174E}"/>
              </a:ext>
            </a:extLst>
          </p:cNvPr>
          <p:cNvSpPr txBox="1"/>
          <p:nvPr/>
        </p:nvSpPr>
        <p:spPr>
          <a:xfrm>
            <a:off x="838200" y="1480290"/>
            <a:ext cx="4540987" cy="369332"/>
          </a:xfrm>
          <a:prstGeom prst="rect">
            <a:avLst/>
          </a:prstGeom>
          <a:noFill/>
        </p:spPr>
        <p:txBody>
          <a:bodyPr wrap="none" rtlCol="0">
            <a:spAutoFit/>
          </a:bodyPr>
          <a:lstStyle/>
          <a:p>
            <a:r>
              <a:rPr lang="en-US" dirty="0"/>
              <a:t>The optimal model based on criteria combos 5</a:t>
            </a:r>
          </a:p>
        </p:txBody>
      </p:sp>
      <p:sp>
        <p:nvSpPr>
          <p:cNvPr id="10" name="TextBox 9">
            <a:extLst>
              <a:ext uri="{FF2B5EF4-FFF2-40B4-BE49-F238E27FC236}">
                <a16:creationId xmlns:a16="http://schemas.microsoft.com/office/drawing/2014/main" id="{AE621AFB-9ACF-B446-C396-F3FDF740E835}"/>
              </a:ext>
            </a:extLst>
          </p:cNvPr>
          <p:cNvSpPr txBox="1"/>
          <p:nvPr/>
        </p:nvSpPr>
        <p:spPr>
          <a:xfrm>
            <a:off x="738674" y="4138818"/>
            <a:ext cx="5218608" cy="369332"/>
          </a:xfrm>
          <a:prstGeom prst="rect">
            <a:avLst/>
          </a:prstGeom>
          <a:noFill/>
        </p:spPr>
        <p:txBody>
          <a:bodyPr wrap="none" rtlCol="0">
            <a:spAutoFit/>
          </a:bodyPr>
          <a:lstStyle/>
          <a:p>
            <a:r>
              <a:rPr lang="en-US" dirty="0"/>
              <a:t>The optimal model using forward selection procedure</a:t>
            </a:r>
          </a:p>
        </p:txBody>
      </p:sp>
      <p:cxnSp>
        <p:nvCxnSpPr>
          <p:cNvPr id="12" name="Straight Connector 11">
            <a:extLst>
              <a:ext uri="{FF2B5EF4-FFF2-40B4-BE49-F238E27FC236}">
                <a16:creationId xmlns:a16="http://schemas.microsoft.com/office/drawing/2014/main" id="{B7E50619-51C5-CF3B-D686-02877C6DF128}"/>
              </a:ext>
            </a:extLst>
          </p:cNvPr>
          <p:cNvCxnSpPr/>
          <p:nvPr/>
        </p:nvCxnSpPr>
        <p:spPr>
          <a:xfrm>
            <a:off x="738674" y="4002833"/>
            <a:ext cx="10899710" cy="0"/>
          </a:xfrm>
          <a:prstGeom prst="line">
            <a:avLst/>
          </a:prstGeom>
          <a:ln>
            <a:prstDash val="lgDash"/>
          </a:ln>
        </p:spPr>
        <p:style>
          <a:lnRef idx="1">
            <a:schemeClr val="dk1"/>
          </a:lnRef>
          <a:fillRef idx="0">
            <a:schemeClr val="dk1"/>
          </a:fillRef>
          <a:effectRef idx="0">
            <a:schemeClr val="dk1"/>
          </a:effectRef>
          <a:fontRef idx="minor">
            <a:schemeClr val="tx1"/>
          </a:fontRef>
        </p:style>
      </p:cxnSp>
      <p:sp>
        <p:nvSpPr>
          <p:cNvPr id="13" name="Arrow: Left 12">
            <a:extLst>
              <a:ext uri="{FF2B5EF4-FFF2-40B4-BE49-F238E27FC236}">
                <a16:creationId xmlns:a16="http://schemas.microsoft.com/office/drawing/2014/main" id="{F695051C-EBAD-0A37-76BB-868AF464CACA}"/>
              </a:ext>
            </a:extLst>
          </p:cNvPr>
          <p:cNvSpPr/>
          <p:nvPr/>
        </p:nvSpPr>
        <p:spPr>
          <a:xfrm>
            <a:off x="11122091" y="2865563"/>
            <a:ext cx="284584" cy="17725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1C062EDC-B24E-3E80-5E82-115A0A9EA9EE}"/>
              </a:ext>
            </a:extLst>
          </p:cNvPr>
          <p:cNvSpPr txBox="1"/>
          <p:nvPr/>
        </p:nvSpPr>
        <p:spPr>
          <a:xfrm>
            <a:off x="8229600" y="4579427"/>
            <a:ext cx="3620278" cy="1477328"/>
          </a:xfrm>
          <a:prstGeom prst="rect">
            <a:avLst/>
          </a:prstGeom>
          <a:noFill/>
        </p:spPr>
        <p:txBody>
          <a:bodyPr wrap="square" rtlCol="0">
            <a:spAutoFit/>
          </a:bodyPr>
          <a:lstStyle/>
          <a:p>
            <a:r>
              <a:rPr lang="en-US" dirty="0"/>
              <a:t>These two results do not match with each other. Which one should we choose?</a:t>
            </a:r>
          </a:p>
          <a:p>
            <a:r>
              <a:rPr lang="en-US" dirty="0"/>
              <a:t>&gt;&gt; Based on your circumstances.</a:t>
            </a:r>
          </a:p>
          <a:p>
            <a:r>
              <a:rPr lang="en-US" dirty="0"/>
              <a:t>Maybe more information the better.</a:t>
            </a:r>
          </a:p>
        </p:txBody>
      </p:sp>
      <p:pic>
        <p:nvPicPr>
          <p:cNvPr id="15" name="Picture 14" descr="Shape&#10;&#10;Description automatically generated with medium confidence">
            <a:extLst>
              <a:ext uri="{FF2B5EF4-FFF2-40B4-BE49-F238E27FC236}">
                <a16:creationId xmlns:a16="http://schemas.microsoft.com/office/drawing/2014/main" id="{30219640-99B5-E6C7-E937-D62D15A4992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cxnSp>
        <p:nvCxnSpPr>
          <p:cNvPr id="6" name="Straight Connector 5">
            <a:extLst>
              <a:ext uri="{FF2B5EF4-FFF2-40B4-BE49-F238E27FC236}">
                <a16:creationId xmlns:a16="http://schemas.microsoft.com/office/drawing/2014/main" id="{6CB2373F-01B8-3281-FEC2-C2510A022766}"/>
              </a:ext>
            </a:extLst>
          </p:cNvPr>
          <p:cNvCxnSpPr>
            <a:cxnSpLocks/>
          </p:cNvCxnSpPr>
          <p:nvPr/>
        </p:nvCxnSpPr>
        <p:spPr>
          <a:xfrm>
            <a:off x="541176" y="3042818"/>
            <a:ext cx="8472195"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3366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2" presetClass="emph" presetSubtype="0" fill="hold" grpId="0" nodeType="clickEffect">
                                  <p:stCondLst>
                                    <p:cond delay="0"/>
                                  </p:stCondLst>
                                  <p:childTnLst>
                                    <p:animRot by="120000">
                                      <p:cBhvr>
                                        <p:cTn id="14" dur="100" fill="hold">
                                          <p:stCondLst>
                                            <p:cond delay="0"/>
                                          </p:stCondLst>
                                        </p:cTn>
                                        <p:tgtEl>
                                          <p:spTgt spid="14"/>
                                        </p:tgtEl>
                                        <p:attrNameLst>
                                          <p:attrName>r</p:attrName>
                                        </p:attrNameLst>
                                      </p:cBhvr>
                                    </p:animRot>
                                    <p:animRot by="-240000">
                                      <p:cBhvr>
                                        <p:cTn id="15" dur="200" fill="hold">
                                          <p:stCondLst>
                                            <p:cond delay="200"/>
                                          </p:stCondLst>
                                        </p:cTn>
                                        <p:tgtEl>
                                          <p:spTgt spid="14"/>
                                        </p:tgtEl>
                                        <p:attrNameLst>
                                          <p:attrName>r</p:attrName>
                                        </p:attrNameLst>
                                      </p:cBhvr>
                                    </p:animRot>
                                    <p:animRot by="240000">
                                      <p:cBhvr>
                                        <p:cTn id="16" dur="200" fill="hold">
                                          <p:stCondLst>
                                            <p:cond delay="400"/>
                                          </p:stCondLst>
                                        </p:cTn>
                                        <p:tgtEl>
                                          <p:spTgt spid="14"/>
                                        </p:tgtEl>
                                        <p:attrNameLst>
                                          <p:attrName>r</p:attrName>
                                        </p:attrNameLst>
                                      </p:cBhvr>
                                    </p:animRot>
                                    <p:animRot by="-240000">
                                      <p:cBhvr>
                                        <p:cTn id="17" dur="200" fill="hold">
                                          <p:stCondLst>
                                            <p:cond delay="600"/>
                                          </p:stCondLst>
                                        </p:cTn>
                                        <p:tgtEl>
                                          <p:spTgt spid="14"/>
                                        </p:tgtEl>
                                        <p:attrNameLst>
                                          <p:attrName>r</p:attrName>
                                        </p:attrNameLst>
                                      </p:cBhvr>
                                    </p:animRot>
                                    <p:animRot by="120000">
                                      <p:cBhvr>
                                        <p:cTn id="18" dur="200" fill="hold">
                                          <p:stCondLst>
                                            <p:cond delay="800"/>
                                          </p:stCondLst>
                                        </p:cTn>
                                        <p:tgtEl>
                                          <p:spTgt spid="14"/>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8F5AB-BBF6-DAB3-3BC1-84AEF268B256}"/>
              </a:ext>
            </a:extLst>
          </p:cNvPr>
          <p:cNvSpPr>
            <a:spLocks noGrp="1"/>
          </p:cNvSpPr>
          <p:nvPr>
            <p:ph type="title"/>
          </p:nvPr>
        </p:nvSpPr>
        <p:spPr/>
        <p:txBody>
          <a:bodyPr/>
          <a:lstStyle/>
          <a:p>
            <a:r>
              <a:rPr lang="en-US" dirty="0"/>
              <a:t>Evaluate the reliability of the model chosen</a:t>
            </a:r>
          </a:p>
        </p:txBody>
      </p:sp>
      <p:sp>
        <p:nvSpPr>
          <p:cNvPr id="3" name="Content Placeholder 2">
            <a:extLst>
              <a:ext uri="{FF2B5EF4-FFF2-40B4-BE49-F238E27FC236}">
                <a16:creationId xmlns:a16="http://schemas.microsoft.com/office/drawing/2014/main" id="{46F2B624-639B-CCC0-D84B-C5F73C4EFB60}"/>
              </a:ext>
            </a:extLst>
          </p:cNvPr>
          <p:cNvSpPr>
            <a:spLocks noGrp="1"/>
          </p:cNvSpPr>
          <p:nvPr>
            <p:ph idx="1"/>
          </p:nvPr>
        </p:nvSpPr>
        <p:spPr/>
        <p:txBody>
          <a:bodyPr>
            <a:normAutofit/>
          </a:bodyPr>
          <a:lstStyle/>
          <a:p>
            <a:pPr marL="0" indent="0">
              <a:buNone/>
            </a:pPr>
            <a:r>
              <a:rPr lang="en-US" sz="2400" dirty="0"/>
              <a:t>After using model selection by automatic methods (</a:t>
            </a:r>
            <a:r>
              <a:rPr lang="en-US" sz="2400" dirty="0" err="1"/>
              <a:t>ols</a:t>
            </a:r>
            <a:r>
              <a:rPr lang="en-US" sz="2400" dirty="0"/>
              <a:t>) or all possible regression methods (combos 5), we might not have the best fit model yet, as we consider only main effects on independent variables. After eliminating some variables that are not important out of the model, we consider interaction terms and/or high order multiple regression model to improve the model.</a:t>
            </a:r>
          </a:p>
        </p:txBody>
      </p:sp>
      <p:sp>
        <p:nvSpPr>
          <p:cNvPr id="4" name="Slide Number Placeholder 3">
            <a:extLst>
              <a:ext uri="{FF2B5EF4-FFF2-40B4-BE49-F238E27FC236}">
                <a16:creationId xmlns:a16="http://schemas.microsoft.com/office/drawing/2014/main" id="{EE19CCF7-0B93-5EB1-92BC-8A3A22C4849E}"/>
              </a:ext>
            </a:extLst>
          </p:cNvPr>
          <p:cNvSpPr>
            <a:spLocks noGrp="1"/>
          </p:cNvSpPr>
          <p:nvPr>
            <p:ph type="sldNum" sz="quarter" idx="12"/>
          </p:nvPr>
        </p:nvSpPr>
        <p:spPr/>
        <p:txBody>
          <a:bodyPr/>
          <a:lstStyle/>
          <a:p>
            <a:fld id="{998FC6E2-3800-4EB0-A18D-3856D6660061}" type="slidenum">
              <a:rPr lang="en-US" smtClean="0"/>
              <a:t>12</a:t>
            </a:fld>
            <a:endParaRPr lang="en-US"/>
          </a:p>
        </p:txBody>
      </p:sp>
      <p:pic>
        <p:nvPicPr>
          <p:cNvPr id="5" name="Picture 4" descr="Shape&#10;&#10;Description automatically generated with medium confidence">
            <a:extLst>
              <a:ext uri="{FF2B5EF4-FFF2-40B4-BE49-F238E27FC236}">
                <a16:creationId xmlns:a16="http://schemas.microsoft.com/office/drawing/2014/main" id="{05D7360E-11D0-7447-9437-D14B3AC651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36171276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13</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13</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Lecture_4.R</a:t>
            </a:r>
          </a:p>
        </p:txBody>
      </p:sp>
      <p:sp>
        <p:nvSpPr>
          <p:cNvPr id="9" name="TextBox 8">
            <a:extLst>
              <a:ext uri="{FF2B5EF4-FFF2-40B4-BE49-F238E27FC236}">
                <a16:creationId xmlns:a16="http://schemas.microsoft.com/office/drawing/2014/main" id="{5DF3EA4B-04BC-2944-1D7C-ECE8969E19A0}"/>
              </a:ext>
            </a:extLst>
          </p:cNvPr>
          <p:cNvSpPr txBox="1"/>
          <p:nvPr/>
        </p:nvSpPr>
        <p:spPr>
          <a:xfrm>
            <a:off x="5252883" y="1897783"/>
            <a:ext cx="6100916" cy="3570208"/>
          </a:xfrm>
          <a:prstGeom prst="rect">
            <a:avLst/>
          </a:prstGeom>
          <a:noFill/>
        </p:spPr>
        <p:txBody>
          <a:bodyPr wrap="square">
            <a:spAutoFit/>
          </a:bodyPr>
          <a:lstStyle/>
          <a:p>
            <a:r>
              <a:rPr lang="en-US" sz="2000" b="0" i="0" u="none" strike="noStrike" baseline="0" dirty="0">
                <a:solidFill>
                  <a:srgbClr val="000000"/>
                </a:solidFill>
              </a:rPr>
              <a:t>Use the CREDIT.CSV data.</a:t>
            </a:r>
          </a:p>
          <a:p>
            <a:r>
              <a:rPr lang="en-US" sz="2000" b="0" i="0" u="none" strike="noStrike" baseline="0" dirty="0">
                <a:solidFill>
                  <a:srgbClr val="000000"/>
                </a:solidFill>
              </a:rPr>
              <a:t>Include interaction terms and higher order terms to improve the optimal first-order model we got.</a:t>
            </a:r>
          </a:p>
          <a:p>
            <a:endParaRPr lang="en-US" sz="2000" dirty="0">
              <a:solidFill>
                <a:srgbClr val="000000"/>
              </a:solidFill>
            </a:endParaRPr>
          </a:p>
          <a:p>
            <a:pPr algn="l"/>
            <a:r>
              <a:rPr lang="en-US" sz="1800" b="0" i="0" u="none" strike="noStrike" baseline="0" dirty="0"/>
              <a:t>The Credit data set records balance (average credit card debt for a number of individuals) as well as several quantitative predictors: age, cards (number of credit cards), education (years of education), income (in thousands of dollars), limit (credit limit), and rating (credit rating). In addition to these quantitative variables, we also have four qualitative variables: gender, student (student status), status (marital status),</a:t>
            </a:r>
          </a:p>
          <a:p>
            <a:pPr algn="l"/>
            <a:r>
              <a:rPr lang="en-US" sz="1800" b="0" i="0" u="none" strike="noStrike" baseline="0" dirty="0"/>
              <a:t>and ethnicity (Caucasian, African American or Asian).</a:t>
            </a:r>
            <a:r>
              <a:rPr lang="en-US" sz="2000" b="0" i="0" u="none" strike="noStrike" baseline="0" dirty="0">
                <a:solidFill>
                  <a:srgbClr val="000000"/>
                </a:solidFill>
              </a:rPr>
              <a:t> </a:t>
            </a:r>
          </a:p>
        </p:txBody>
      </p:sp>
    </p:spTree>
    <p:extLst>
      <p:ext uri="{BB962C8B-B14F-4D97-AF65-F5344CB8AC3E}">
        <p14:creationId xmlns:p14="http://schemas.microsoft.com/office/powerpoint/2010/main" val="7967163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14</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14</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pic>
        <p:nvPicPr>
          <p:cNvPr id="10" name="Picture 9">
            <a:extLst>
              <a:ext uri="{FF2B5EF4-FFF2-40B4-BE49-F238E27FC236}">
                <a16:creationId xmlns:a16="http://schemas.microsoft.com/office/drawing/2014/main" id="{DDA1BDE2-21AD-B663-8208-676B8AEC8202}"/>
              </a:ext>
            </a:extLst>
          </p:cNvPr>
          <p:cNvPicPr>
            <a:picLocks noChangeAspect="1"/>
          </p:cNvPicPr>
          <p:nvPr/>
        </p:nvPicPr>
        <p:blipFill>
          <a:blip r:embed="rId7"/>
          <a:stretch>
            <a:fillRect/>
          </a:stretch>
        </p:blipFill>
        <p:spPr>
          <a:xfrm>
            <a:off x="4938383" y="1941121"/>
            <a:ext cx="6687492" cy="2621548"/>
          </a:xfrm>
          <a:prstGeom prst="rect">
            <a:avLst/>
          </a:prstGeom>
        </p:spPr>
      </p:pic>
    </p:spTree>
    <p:extLst>
      <p:ext uri="{BB962C8B-B14F-4D97-AF65-F5344CB8AC3E}">
        <p14:creationId xmlns:p14="http://schemas.microsoft.com/office/powerpoint/2010/main" val="772350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15</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15</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pic>
        <p:nvPicPr>
          <p:cNvPr id="12" name="Picture 11">
            <a:extLst>
              <a:ext uri="{FF2B5EF4-FFF2-40B4-BE49-F238E27FC236}">
                <a16:creationId xmlns:a16="http://schemas.microsoft.com/office/drawing/2014/main" id="{D97C5836-A277-2CFC-5768-C54D22B89BE9}"/>
              </a:ext>
            </a:extLst>
          </p:cNvPr>
          <p:cNvPicPr>
            <a:picLocks noChangeAspect="1"/>
          </p:cNvPicPr>
          <p:nvPr/>
        </p:nvPicPr>
        <p:blipFill>
          <a:blip r:embed="rId7"/>
          <a:stretch>
            <a:fillRect/>
          </a:stretch>
        </p:blipFill>
        <p:spPr>
          <a:xfrm>
            <a:off x="5259336" y="1939161"/>
            <a:ext cx="4722864" cy="4306542"/>
          </a:xfrm>
          <a:prstGeom prst="rect">
            <a:avLst/>
          </a:prstGeom>
        </p:spPr>
      </p:pic>
    </p:spTree>
    <p:extLst>
      <p:ext uri="{BB962C8B-B14F-4D97-AF65-F5344CB8AC3E}">
        <p14:creationId xmlns:p14="http://schemas.microsoft.com/office/powerpoint/2010/main" val="23040320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16</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16</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pic>
        <p:nvPicPr>
          <p:cNvPr id="9" name="Picture 8">
            <a:extLst>
              <a:ext uri="{FF2B5EF4-FFF2-40B4-BE49-F238E27FC236}">
                <a16:creationId xmlns:a16="http://schemas.microsoft.com/office/drawing/2014/main" id="{732C516A-D37C-1DF9-CE21-F5015CAF0975}"/>
              </a:ext>
            </a:extLst>
          </p:cNvPr>
          <p:cNvPicPr>
            <a:picLocks noChangeAspect="1"/>
          </p:cNvPicPr>
          <p:nvPr/>
        </p:nvPicPr>
        <p:blipFill>
          <a:blip r:embed="rId7"/>
          <a:stretch>
            <a:fillRect/>
          </a:stretch>
        </p:blipFill>
        <p:spPr>
          <a:xfrm>
            <a:off x="5230761" y="2045193"/>
            <a:ext cx="6525154" cy="4147291"/>
          </a:xfrm>
          <a:prstGeom prst="rect">
            <a:avLst/>
          </a:prstGeom>
        </p:spPr>
      </p:pic>
    </p:spTree>
    <p:extLst>
      <p:ext uri="{BB962C8B-B14F-4D97-AF65-F5344CB8AC3E}">
        <p14:creationId xmlns:p14="http://schemas.microsoft.com/office/powerpoint/2010/main" val="1025161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17</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17</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sp>
        <p:nvSpPr>
          <p:cNvPr id="2" name="TextBox 1">
            <a:extLst>
              <a:ext uri="{FF2B5EF4-FFF2-40B4-BE49-F238E27FC236}">
                <a16:creationId xmlns:a16="http://schemas.microsoft.com/office/drawing/2014/main" id="{F0336D47-4C96-A9E3-7C4A-E3498516D07E}"/>
              </a:ext>
            </a:extLst>
          </p:cNvPr>
          <p:cNvSpPr txBox="1"/>
          <p:nvPr/>
        </p:nvSpPr>
        <p:spPr>
          <a:xfrm>
            <a:off x="5230762" y="2286000"/>
            <a:ext cx="6246864" cy="646331"/>
          </a:xfrm>
          <a:prstGeom prst="rect">
            <a:avLst/>
          </a:prstGeom>
          <a:noFill/>
        </p:spPr>
        <p:txBody>
          <a:bodyPr wrap="square" rtlCol="0">
            <a:spAutoFit/>
          </a:bodyPr>
          <a:lstStyle/>
          <a:p>
            <a:r>
              <a:rPr lang="en-US" dirty="0"/>
              <a:t>It takes too much time to run </a:t>
            </a:r>
            <a:r>
              <a:rPr lang="en-US" dirty="0" err="1"/>
              <a:t>ols_step_best_subset</a:t>
            </a:r>
            <a:r>
              <a:rPr lang="en-US" dirty="0"/>
              <a:t> and construct the Combos 5 table. Let’s quit. </a:t>
            </a:r>
          </a:p>
        </p:txBody>
      </p:sp>
    </p:spTree>
    <p:extLst>
      <p:ext uri="{BB962C8B-B14F-4D97-AF65-F5344CB8AC3E}">
        <p14:creationId xmlns:p14="http://schemas.microsoft.com/office/powerpoint/2010/main" val="2647488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18</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14</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18</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sp>
        <p:nvSpPr>
          <p:cNvPr id="2" name="TextBox 1">
            <a:extLst>
              <a:ext uri="{FF2B5EF4-FFF2-40B4-BE49-F238E27FC236}">
                <a16:creationId xmlns:a16="http://schemas.microsoft.com/office/drawing/2014/main" id="{F0336D47-4C96-A9E3-7C4A-E3498516D07E}"/>
              </a:ext>
            </a:extLst>
          </p:cNvPr>
          <p:cNvSpPr txBox="1"/>
          <p:nvPr/>
        </p:nvSpPr>
        <p:spPr>
          <a:xfrm>
            <a:off x="5230762" y="2286000"/>
            <a:ext cx="6246864" cy="923330"/>
          </a:xfrm>
          <a:prstGeom prst="rect">
            <a:avLst/>
          </a:prstGeom>
          <a:noFill/>
        </p:spPr>
        <p:txBody>
          <a:bodyPr wrap="square" rtlCol="0">
            <a:spAutoFit/>
          </a:bodyPr>
          <a:lstStyle/>
          <a:p>
            <a:r>
              <a:rPr lang="en-US" dirty="0"/>
              <a:t>Add high order terms [Income, Limit, Rating, Cards, Age]. </a:t>
            </a:r>
          </a:p>
          <a:p>
            <a:endParaRPr lang="en-US" dirty="0"/>
          </a:p>
          <a:p>
            <a:endParaRPr lang="en-US" dirty="0"/>
          </a:p>
        </p:txBody>
      </p:sp>
    </p:spTree>
    <p:extLst>
      <p:ext uri="{BB962C8B-B14F-4D97-AF65-F5344CB8AC3E}">
        <p14:creationId xmlns:p14="http://schemas.microsoft.com/office/powerpoint/2010/main" val="455849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up of coffee with a heart design in the foam&#10;&#10;Description automatically generated with low confidence">
            <a:extLst>
              <a:ext uri="{FF2B5EF4-FFF2-40B4-BE49-F238E27FC236}">
                <a16:creationId xmlns:a16="http://schemas.microsoft.com/office/drawing/2014/main" id="{577F05AA-CDF5-A33C-06BB-58367BB86504}"/>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6366" t="14355" r="-1" b="6443"/>
          <a:stretch/>
        </p:blipFill>
        <p:spPr>
          <a:xfrm>
            <a:off x="20" y="10"/>
            <a:ext cx="12191981" cy="6857990"/>
          </a:xfrm>
          <a:prstGeom prst="rect">
            <a:avLst/>
          </a:prstGeom>
        </p:spPr>
      </p:pic>
      <p:sp>
        <p:nvSpPr>
          <p:cNvPr id="12" name="Rectangle 11">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CD21273-1E6E-728E-FB16-454640B07B98}"/>
              </a:ext>
            </a:extLst>
          </p:cNvPr>
          <p:cNvSpPr>
            <a:spLocks noGrp="1"/>
          </p:cNvSpPr>
          <p:nvPr>
            <p:ph type="title"/>
          </p:nvPr>
        </p:nvSpPr>
        <p:spPr>
          <a:xfrm>
            <a:off x="404553" y="3091928"/>
            <a:ext cx="9078562" cy="2387600"/>
          </a:xfrm>
        </p:spPr>
        <p:txBody>
          <a:bodyPr vert="horz" lIns="91440" tIns="45720" rIns="91440" bIns="45720" rtlCol="0" anchor="b">
            <a:normAutofit/>
          </a:bodyPr>
          <a:lstStyle/>
          <a:p>
            <a:r>
              <a:rPr lang="en-US" sz="6600"/>
              <a:t>Coffee break</a:t>
            </a:r>
          </a:p>
        </p:txBody>
      </p:sp>
      <p:sp>
        <p:nvSpPr>
          <p:cNvPr id="14" name="Rectangle: Rounded Corners 13">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2DC3480A-21BD-E2A8-4552-61B25D2DEC61}"/>
              </a:ext>
            </a:extLst>
          </p:cNvPr>
          <p:cNvSpPr>
            <a:spLocks noGrp="1"/>
          </p:cNvSpPr>
          <p:nvPr>
            <p:ph type="sldNum" sz="quarter" idx="12"/>
          </p:nvPr>
        </p:nvSpPr>
        <p:spPr>
          <a:xfrm>
            <a:off x="9041199" y="6356350"/>
            <a:ext cx="2743200" cy="365125"/>
          </a:xfrm>
        </p:spPr>
        <p:txBody>
          <a:bodyPr vert="horz" lIns="91440" tIns="45720" rIns="91440" bIns="45720" rtlCol="0" anchor="ctr">
            <a:normAutofit/>
          </a:bodyPr>
          <a:lstStyle/>
          <a:p>
            <a:pPr>
              <a:spcAft>
                <a:spcPts val="600"/>
              </a:spcAft>
              <a:defRPr/>
            </a:pPr>
            <a:fld id="{998FC6E2-3800-4EB0-A18D-3856D6660061}" type="slidenum">
              <a:rPr lang="en-US">
                <a:solidFill>
                  <a:schemeClr val="tx1"/>
                </a:solidFill>
                <a:latin typeface="Calibri" panose="020F0502020204030204"/>
              </a:rPr>
              <a:pPr>
                <a:spcAft>
                  <a:spcPts val="600"/>
                </a:spcAft>
                <a:defRPr/>
              </a:pPr>
              <a:t>19</a:t>
            </a:fld>
            <a:endParaRPr lang="en-US">
              <a:solidFill>
                <a:schemeClr val="tx1"/>
              </a:solidFill>
              <a:latin typeface="Calibri" panose="020F0502020204030204"/>
            </a:endParaRPr>
          </a:p>
        </p:txBody>
      </p:sp>
      <p:sp>
        <p:nvSpPr>
          <p:cNvPr id="4" name="TextBox 3">
            <a:extLst>
              <a:ext uri="{FF2B5EF4-FFF2-40B4-BE49-F238E27FC236}">
                <a16:creationId xmlns:a16="http://schemas.microsoft.com/office/drawing/2014/main" id="{257B63DB-CE18-DB09-5223-DF27E0A8E5F3}"/>
              </a:ext>
            </a:extLst>
          </p:cNvPr>
          <p:cNvSpPr txBox="1"/>
          <p:nvPr/>
        </p:nvSpPr>
        <p:spPr>
          <a:xfrm>
            <a:off x="9884959" y="6657945"/>
            <a:ext cx="230704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commons.wikimedia.org/wiki/File:Coffee_break_(3457656569).jpg">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
        <p:nvSpPr>
          <p:cNvPr id="6" name="TextBox 5">
            <a:extLst>
              <a:ext uri="{FF2B5EF4-FFF2-40B4-BE49-F238E27FC236}">
                <a16:creationId xmlns:a16="http://schemas.microsoft.com/office/drawing/2014/main" id="{F15C7DC7-AD7F-D509-4900-CAFCE6079821}"/>
              </a:ext>
            </a:extLst>
          </p:cNvPr>
          <p:cNvSpPr txBox="1"/>
          <p:nvPr/>
        </p:nvSpPr>
        <p:spPr>
          <a:xfrm>
            <a:off x="279918" y="3366386"/>
            <a:ext cx="6358087" cy="369332"/>
          </a:xfrm>
          <a:prstGeom prst="rect">
            <a:avLst/>
          </a:prstGeom>
          <a:noFill/>
        </p:spPr>
        <p:txBody>
          <a:bodyPr wrap="none" rtlCol="0">
            <a:spAutoFit/>
          </a:bodyPr>
          <a:lstStyle/>
          <a:p>
            <a:r>
              <a:rPr lang="en-US" dirty="0"/>
              <a:t>Come back at 14:35 pm to check the </a:t>
            </a:r>
            <a:r>
              <a:rPr lang="en-US" dirty="0" err="1"/>
              <a:t>ols_step_best_subset</a:t>
            </a:r>
            <a:r>
              <a:rPr lang="en-US" dirty="0"/>
              <a:t> results</a:t>
            </a:r>
          </a:p>
        </p:txBody>
      </p:sp>
    </p:spTree>
    <p:extLst>
      <p:ext uri="{BB962C8B-B14F-4D97-AF65-F5344CB8AC3E}">
        <p14:creationId xmlns:p14="http://schemas.microsoft.com/office/powerpoint/2010/main" val="55265987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E77A-97E6-56A4-2021-E8526E14F1CB}"/>
              </a:ext>
            </a:extLst>
          </p:cNvPr>
          <p:cNvSpPr>
            <a:spLocks noGrp="1"/>
          </p:cNvSpPr>
          <p:nvPr>
            <p:ph type="title"/>
          </p:nvPr>
        </p:nvSpPr>
        <p:spPr/>
        <p:txBody>
          <a:bodyPr/>
          <a:lstStyle/>
          <a:p>
            <a:r>
              <a:rPr lang="en-US" dirty="0"/>
              <a:t>Statistical Modelling with Data</a:t>
            </a:r>
          </a:p>
        </p:txBody>
      </p:sp>
      <p:sp>
        <p:nvSpPr>
          <p:cNvPr id="3" name="Content Placeholder 2">
            <a:extLst>
              <a:ext uri="{FF2B5EF4-FFF2-40B4-BE49-F238E27FC236}">
                <a16:creationId xmlns:a16="http://schemas.microsoft.com/office/drawing/2014/main" id="{01C2E19E-1127-506F-32C7-7F89F493D60C}"/>
              </a:ext>
            </a:extLst>
          </p:cNvPr>
          <p:cNvSpPr>
            <a:spLocks noGrp="1"/>
          </p:cNvSpPr>
          <p:nvPr>
            <p:ph idx="1"/>
          </p:nvPr>
        </p:nvSpPr>
        <p:spPr>
          <a:xfrm>
            <a:off x="838200" y="1825624"/>
            <a:ext cx="10515600" cy="4540451"/>
          </a:xfrm>
        </p:spPr>
        <p:txBody>
          <a:bodyPr>
            <a:normAutofit fontScale="92500" lnSpcReduction="20000"/>
          </a:bodyPr>
          <a:lstStyle/>
          <a:p>
            <a:r>
              <a:rPr lang="en-CA" sz="1900" dirty="0">
                <a:latin typeface="Calibri" panose="020F0502020204030204" pitchFamily="34" charset="0"/>
                <a:ea typeface="SimSun" panose="02010600030101010101" pitchFamily="2" charset="-122"/>
              </a:rPr>
              <a:t>Topic 1: Statistical Modelling</a:t>
            </a:r>
            <a:endParaRPr lang="en-CA" sz="1900" dirty="0">
              <a:effectLst/>
              <a:latin typeface="Calibri" panose="020F0502020204030204" pitchFamily="34" charset="0"/>
              <a:ea typeface="SimSun" panose="02010600030101010101" pitchFamily="2" charset="-122"/>
            </a:endParaRPr>
          </a:p>
          <a:p>
            <a:pPr lvl="1"/>
            <a:r>
              <a:rPr lang="en-CA" sz="1900" dirty="0">
                <a:effectLst/>
                <a:latin typeface="Calibri" panose="020F0502020204030204" pitchFamily="34" charset="0"/>
                <a:ea typeface="SimSun" panose="02010600030101010101" pitchFamily="2" charset="-122"/>
              </a:rPr>
              <a:t>Lecture 1: First-order models with quantitative independent variables</a:t>
            </a:r>
          </a:p>
          <a:p>
            <a:r>
              <a:rPr lang="en-CA" sz="1900" dirty="0">
                <a:latin typeface="Calibri" panose="020F0502020204030204" pitchFamily="34" charset="0"/>
                <a:ea typeface="SimSun" panose="02010600030101010101" pitchFamily="2" charset="-122"/>
              </a:rPr>
              <a:t>Topic 2: Statistical Modelling with interactions (Assignment 1)</a:t>
            </a:r>
            <a:endParaRPr lang="en-CA" sz="1900" dirty="0">
              <a:effectLst/>
              <a:latin typeface="Calibri" panose="020F0502020204030204" pitchFamily="34" charset="0"/>
              <a:ea typeface="SimSun" panose="02010600030101010101" pitchFamily="2" charset="-122"/>
            </a:endParaRPr>
          </a:p>
          <a:p>
            <a:pPr lvl="1"/>
            <a:r>
              <a:rPr lang="en-CA" sz="1900" dirty="0">
                <a:latin typeface="Calibri" panose="020F0502020204030204" pitchFamily="34" charset="0"/>
                <a:ea typeface="SimSun" panose="02010600030101010101" pitchFamily="2" charset="-122"/>
              </a:rPr>
              <a:t>Lecture 2: </a:t>
            </a:r>
            <a:r>
              <a:rPr lang="en-CA" sz="1900" dirty="0">
                <a:effectLst/>
                <a:latin typeface="Calibri" panose="020F0502020204030204" pitchFamily="34" charset="0"/>
                <a:ea typeface="SimSun" panose="02010600030101010101" pitchFamily="2" charset="-122"/>
              </a:rPr>
              <a:t>Interaction effects, quantitative and qualitative variables</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3: </a:t>
            </a:r>
            <a:r>
              <a:rPr lang="en-CA" sz="1900" dirty="0">
                <a:effectLst/>
                <a:latin typeface="Calibri" panose="020F0502020204030204" pitchFamily="34" charset="0"/>
                <a:ea typeface="SimSun" panose="02010600030101010101" pitchFamily="2" charset="-122"/>
              </a:rPr>
              <a:t>Interaction effects and second-order models</a:t>
            </a:r>
          </a:p>
          <a:p>
            <a:r>
              <a:rPr lang="en-US" sz="1900" dirty="0">
                <a:latin typeface="Calibri" panose="020F0502020204030204" pitchFamily="34" charset="0"/>
                <a:ea typeface="SimSun" panose="02010600030101010101" pitchFamily="2" charset="-122"/>
              </a:rPr>
              <a:t>Topic 3: Statistical Model selection </a:t>
            </a:r>
            <a:r>
              <a:rPr lang="en-CA" sz="1900" dirty="0">
                <a:latin typeface="Calibri" panose="020F0502020204030204" pitchFamily="34" charset="0"/>
                <a:ea typeface="SimSun" panose="02010600030101010101" pitchFamily="2" charset="-122"/>
              </a:rPr>
              <a:t>(Assignment 2)</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4: </a:t>
            </a:r>
            <a:r>
              <a:rPr lang="en-CA" sz="1900" dirty="0">
                <a:latin typeface="Calibri" panose="020F0502020204030204" pitchFamily="34" charset="0"/>
                <a:ea typeface="SimSun" panose="02010600030101010101" pitchFamily="2" charset="-122"/>
              </a:rPr>
              <a:t>Model selection: Stepwise regression, Forward selection and Backward Elimination</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5: </a:t>
            </a:r>
            <a:r>
              <a:rPr lang="en-CA" sz="1900" dirty="0">
                <a:latin typeface="Calibri" panose="020F0502020204030204" pitchFamily="34" charset="0"/>
                <a:ea typeface="SimSun" panose="02010600030101010101" pitchFamily="2" charset="-122"/>
              </a:rPr>
              <a:t>Model selection: </a:t>
            </a:r>
            <a:r>
              <a:rPr lang="en-US" sz="1900" dirty="0">
                <a:latin typeface="Calibri" panose="020F0502020204030204" pitchFamily="34" charset="0"/>
                <a:ea typeface="SimSun" panose="02010600030101010101" pitchFamily="2" charset="-122"/>
              </a:rPr>
              <a:t>Evaluate the reliability of the model chosen</a:t>
            </a:r>
          </a:p>
          <a:p>
            <a:r>
              <a:rPr lang="en-US" sz="1900" dirty="0">
                <a:latin typeface="Calibri" panose="020F0502020204030204" pitchFamily="34" charset="0"/>
                <a:ea typeface="SimSun" panose="02010600030101010101" pitchFamily="2" charset="-122"/>
              </a:rPr>
              <a:t>Topic 4: Statistical model diagnostics</a:t>
            </a:r>
          </a:p>
          <a:p>
            <a:pPr lvl="1"/>
            <a:r>
              <a:rPr lang="en-US" sz="1900" dirty="0">
                <a:latin typeface="Calibri" panose="020F0502020204030204" pitchFamily="34" charset="0"/>
                <a:ea typeface="SimSun" panose="02010600030101010101" pitchFamily="2" charset="-122"/>
              </a:rPr>
              <a:t>Lecture 6: </a:t>
            </a:r>
            <a:r>
              <a:rPr lang="en-CA" sz="1900" dirty="0">
                <a:latin typeface="Calibri" panose="020F0502020204030204" pitchFamily="34" charset="0"/>
                <a:ea typeface="SimSun" panose="02010600030101010101" pitchFamily="2" charset="-122"/>
              </a:rPr>
              <a:t>Multiple regression diagnostics: verify linearity, independence, and equal variance assumptions. </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7: </a:t>
            </a:r>
            <a:r>
              <a:rPr lang="en-CA" sz="1900" dirty="0">
                <a:latin typeface="Calibri" panose="020F0502020204030204" pitchFamily="34" charset="0"/>
                <a:ea typeface="SimSun" panose="02010600030101010101" pitchFamily="2" charset="-122"/>
              </a:rPr>
              <a:t>Multiple regression diagnostics: verify normality assumptions and identify multicollinearity and outliers. </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8: </a:t>
            </a:r>
            <a:r>
              <a:rPr lang="en-CA" sz="1900" dirty="0">
                <a:effectLst/>
                <a:latin typeface="Calibri" panose="020F0502020204030204" pitchFamily="34" charset="0"/>
                <a:ea typeface="SimSun" panose="02010600030101010101" pitchFamily="2" charset="-122"/>
              </a:rPr>
              <a:t>Multiple regression diagnostics: data transformation</a:t>
            </a:r>
          </a:p>
          <a:p>
            <a:r>
              <a:rPr lang="en-US" sz="1900" dirty="0">
                <a:latin typeface="Calibri" panose="020F0502020204030204" pitchFamily="34" charset="0"/>
                <a:ea typeface="SimSun" panose="02010600030101010101" pitchFamily="2" charset="-122"/>
              </a:rPr>
              <a:t>Topic 5: Transfer learning</a:t>
            </a:r>
          </a:p>
          <a:p>
            <a:pPr lvl="1"/>
            <a:r>
              <a:rPr lang="en-US" sz="1900" dirty="0">
                <a:latin typeface="Calibri" panose="020F0502020204030204" pitchFamily="34" charset="0"/>
                <a:ea typeface="SimSun" panose="02010600030101010101" pitchFamily="2" charset="-122"/>
              </a:rPr>
              <a:t>Lecture 9: </a:t>
            </a:r>
            <a:r>
              <a:rPr lang="en-CA" sz="1900" dirty="0">
                <a:effectLst/>
                <a:latin typeface="Calibri" panose="020F0502020204030204" pitchFamily="34" charset="0"/>
                <a:ea typeface="SimSun" panose="02010600030101010101" pitchFamily="2" charset="-122"/>
              </a:rPr>
              <a:t>Transfer-learning (Bonus): standing on the shoulders of giants. </a:t>
            </a:r>
            <a:endParaRPr lang="en-US" sz="1900" dirty="0">
              <a:latin typeface="Calibri" panose="020F0502020204030204" pitchFamily="34" charset="0"/>
              <a:ea typeface="SimSun" panose="02010600030101010101" pitchFamily="2" charset="-122"/>
            </a:endParaRPr>
          </a:p>
          <a:p>
            <a:endParaRPr lang="en-US" sz="2400" dirty="0">
              <a:latin typeface="Calibri" panose="020F0502020204030204" pitchFamily="34" charset="0"/>
              <a:ea typeface="SimSun" panose="02010600030101010101" pitchFamily="2" charset="-122"/>
            </a:endParaRPr>
          </a:p>
          <a:p>
            <a:endParaRPr lang="en-US" sz="2400" dirty="0">
              <a:latin typeface="Calibri" panose="020F0502020204030204" pitchFamily="34" charset="0"/>
              <a:ea typeface="SimSun" panose="02010600030101010101" pitchFamily="2" charset="-122"/>
            </a:endParaRPr>
          </a:p>
          <a:p>
            <a:endParaRPr lang="en-US" sz="3600" dirty="0"/>
          </a:p>
        </p:txBody>
      </p:sp>
      <p:pic>
        <p:nvPicPr>
          <p:cNvPr id="4" name="Picture 3" descr="Shape&#10;&#10;Description automatically generated with medium confidence">
            <a:extLst>
              <a:ext uri="{FF2B5EF4-FFF2-40B4-BE49-F238E27FC236}">
                <a16:creationId xmlns:a16="http://schemas.microsoft.com/office/drawing/2014/main" id="{CB491ED6-183F-2D2C-836F-65EC155DE4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5" name="Slide Number Placeholder 4">
            <a:extLst>
              <a:ext uri="{FF2B5EF4-FFF2-40B4-BE49-F238E27FC236}">
                <a16:creationId xmlns:a16="http://schemas.microsoft.com/office/drawing/2014/main" id="{14D8A6C2-4DEC-7904-CA12-0E63B596335B}"/>
              </a:ext>
            </a:extLst>
          </p:cNvPr>
          <p:cNvSpPr>
            <a:spLocks noGrp="1"/>
          </p:cNvSpPr>
          <p:nvPr>
            <p:ph type="sldNum" sz="quarter" idx="12"/>
          </p:nvPr>
        </p:nvSpPr>
        <p:spPr/>
        <p:txBody>
          <a:bodyPr/>
          <a:lstStyle/>
          <a:p>
            <a:fld id="{998FC6E2-3800-4EB0-A18D-3856D6660061}" type="slidenum">
              <a:rPr lang="en-US" smtClean="0"/>
              <a:t>2</a:t>
            </a:fld>
            <a:endParaRPr lang="en-US"/>
          </a:p>
        </p:txBody>
      </p:sp>
    </p:spTree>
    <p:extLst>
      <p:ext uri="{BB962C8B-B14F-4D97-AF65-F5344CB8AC3E}">
        <p14:creationId xmlns:p14="http://schemas.microsoft.com/office/powerpoint/2010/main" val="4923765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43F1E-D6DE-C954-4403-5EE94823D50B}"/>
              </a:ext>
            </a:extLst>
          </p:cNvPr>
          <p:cNvSpPr>
            <a:spLocks noGrp="1"/>
          </p:cNvSpPr>
          <p:nvPr>
            <p:ph type="title"/>
          </p:nvPr>
        </p:nvSpPr>
        <p:spPr/>
        <p:txBody>
          <a:bodyPr/>
          <a:lstStyle/>
          <a:p>
            <a:r>
              <a:rPr lang="en-US" dirty="0"/>
              <a:t>Stepwise regression is cumbersome</a:t>
            </a:r>
          </a:p>
        </p:txBody>
      </p:sp>
      <p:pic>
        <p:nvPicPr>
          <p:cNvPr id="8" name="Content Placeholder 7">
            <a:extLst>
              <a:ext uri="{FF2B5EF4-FFF2-40B4-BE49-F238E27FC236}">
                <a16:creationId xmlns:a16="http://schemas.microsoft.com/office/drawing/2014/main" id="{015C3CE2-52E2-A599-0F54-53EC47EBCD7C}"/>
              </a:ext>
            </a:extLst>
          </p:cNvPr>
          <p:cNvPicPr>
            <a:picLocks noGrp="1" noChangeAspect="1"/>
          </p:cNvPicPr>
          <p:nvPr>
            <p:ph idx="1"/>
          </p:nvPr>
        </p:nvPicPr>
        <p:blipFill>
          <a:blip r:embed="rId2"/>
          <a:stretch>
            <a:fillRect/>
          </a:stretch>
        </p:blipFill>
        <p:spPr>
          <a:xfrm>
            <a:off x="838200" y="1548882"/>
            <a:ext cx="8513227" cy="5172593"/>
          </a:xfrm>
        </p:spPr>
      </p:pic>
      <p:sp>
        <p:nvSpPr>
          <p:cNvPr id="4" name="Slide Number Placeholder 3">
            <a:extLst>
              <a:ext uri="{FF2B5EF4-FFF2-40B4-BE49-F238E27FC236}">
                <a16:creationId xmlns:a16="http://schemas.microsoft.com/office/drawing/2014/main" id="{0A81D7A8-ECB6-5D49-03A3-2E272797C517}"/>
              </a:ext>
            </a:extLst>
          </p:cNvPr>
          <p:cNvSpPr>
            <a:spLocks noGrp="1"/>
          </p:cNvSpPr>
          <p:nvPr>
            <p:ph type="sldNum" sz="quarter" idx="12"/>
          </p:nvPr>
        </p:nvSpPr>
        <p:spPr/>
        <p:txBody>
          <a:bodyPr/>
          <a:lstStyle/>
          <a:p>
            <a:fld id="{998FC6E2-3800-4EB0-A18D-3856D6660061}" type="slidenum">
              <a:rPr lang="en-US" smtClean="0"/>
              <a:t>20</a:t>
            </a:fld>
            <a:endParaRPr lang="en-US"/>
          </a:p>
        </p:txBody>
      </p:sp>
      <p:pic>
        <p:nvPicPr>
          <p:cNvPr id="3" name="Picture 2" descr="Shape&#10;&#10;Description automatically generated with medium confidence">
            <a:extLst>
              <a:ext uri="{FF2B5EF4-FFF2-40B4-BE49-F238E27FC236}">
                <a16:creationId xmlns:a16="http://schemas.microsoft.com/office/drawing/2014/main" id="{C7191CB1-CE22-8681-4099-6B1C610ADF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36084735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7A7D1-18B4-F690-C35A-6CD40E2B8322}"/>
              </a:ext>
            </a:extLst>
          </p:cNvPr>
          <p:cNvSpPr>
            <a:spLocks noGrp="1"/>
          </p:cNvSpPr>
          <p:nvPr>
            <p:ph type="title"/>
          </p:nvPr>
        </p:nvSpPr>
        <p:spPr/>
        <p:txBody>
          <a:bodyPr/>
          <a:lstStyle/>
          <a:p>
            <a:r>
              <a:rPr lang="en-US" dirty="0"/>
              <a:t>Correlation</a:t>
            </a:r>
          </a:p>
        </p:txBody>
      </p:sp>
      <p:sp>
        <p:nvSpPr>
          <p:cNvPr id="3" name="Content Placeholder 2">
            <a:extLst>
              <a:ext uri="{FF2B5EF4-FFF2-40B4-BE49-F238E27FC236}">
                <a16:creationId xmlns:a16="http://schemas.microsoft.com/office/drawing/2014/main" id="{1594F36A-1B77-C581-DACF-0614096B25BC}"/>
              </a:ext>
            </a:extLst>
          </p:cNvPr>
          <p:cNvSpPr>
            <a:spLocks noGrp="1"/>
          </p:cNvSpPr>
          <p:nvPr>
            <p:ph idx="1"/>
          </p:nvPr>
        </p:nvSpPr>
        <p:spPr>
          <a:xfrm>
            <a:off x="838201" y="1595536"/>
            <a:ext cx="5497285" cy="3881533"/>
          </a:xfrm>
        </p:spPr>
        <p:txBody>
          <a:bodyPr>
            <a:normAutofit/>
          </a:bodyPr>
          <a:lstStyle/>
          <a:p>
            <a:r>
              <a:rPr lang="en-US" sz="1800" dirty="0"/>
              <a:t>Correlations is an easy way to tell which predictors are mostly likely to have high orders</a:t>
            </a:r>
          </a:p>
          <a:p>
            <a:r>
              <a:rPr lang="en-US" sz="1800" dirty="0"/>
              <a:t>Correlation is a statistical measure that indicates the extent to which two or more variables fluctuate in relation to each other. A positive correlation (+) indicates the extent to which those variables increase or decrease in parallel; a negative correlation (-) indicates the extent to which one variable increases as the other decreases.</a:t>
            </a:r>
          </a:p>
          <a:p>
            <a:r>
              <a:rPr lang="en-US" sz="1800" dirty="0"/>
              <a:t>A correlation coefficient is a statistical measure, of the degree to which changes to the value of one variable predict change to the value of another. </a:t>
            </a:r>
          </a:p>
          <a:p>
            <a:r>
              <a:rPr lang="en-US" sz="1800" dirty="0"/>
              <a:t>Note, correlation does not imply causation. </a:t>
            </a:r>
          </a:p>
        </p:txBody>
      </p:sp>
      <p:sp>
        <p:nvSpPr>
          <p:cNvPr id="4" name="Slide Number Placeholder 3">
            <a:extLst>
              <a:ext uri="{FF2B5EF4-FFF2-40B4-BE49-F238E27FC236}">
                <a16:creationId xmlns:a16="http://schemas.microsoft.com/office/drawing/2014/main" id="{8E49E7BE-DF11-1BA6-F6FC-4347F941F2D0}"/>
              </a:ext>
            </a:extLst>
          </p:cNvPr>
          <p:cNvSpPr>
            <a:spLocks noGrp="1"/>
          </p:cNvSpPr>
          <p:nvPr>
            <p:ph type="sldNum" sz="quarter" idx="12"/>
          </p:nvPr>
        </p:nvSpPr>
        <p:spPr/>
        <p:txBody>
          <a:bodyPr/>
          <a:lstStyle/>
          <a:p>
            <a:fld id="{998FC6E2-3800-4EB0-A18D-3856D6660061}" type="slidenum">
              <a:rPr lang="en-US" smtClean="0"/>
              <a:t>21</a:t>
            </a:fld>
            <a:endParaRPr lang="en-US"/>
          </a:p>
        </p:txBody>
      </p:sp>
      <p:grpSp>
        <p:nvGrpSpPr>
          <p:cNvPr id="19" name="Group 18">
            <a:extLst>
              <a:ext uri="{FF2B5EF4-FFF2-40B4-BE49-F238E27FC236}">
                <a16:creationId xmlns:a16="http://schemas.microsoft.com/office/drawing/2014/main" id="{DB4E79EB-4ECD-F6A5-1544-F14731B87515}"/>
              </a:ext>
            </a:extLst>
          </p:cNvPr>
          <p:cNvGrpSpPr/>
          <p:nvPr/>
        </p:nvGrpSpPr>
        <p:grpSpPr>
          <a:xfrm>
            <a:off x="6771997" y="769933"/>
            <a:ext cx="4886131" cy="1026828"/>
            <a:chOff x="7305869" y="116337"/>
            <a:chExt cx="4886131" cy="1026828"/>
          </a:xfrm>
        </p:grpSpPr>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AC21B3D9-2997-A868-37D2-A2ECD0581BD9}"/>
                    </a:ext>
                  </a:extLst>
                </p:cNvPr>
                <p:cNvSpPr txBox="1"/>
                <p:nvPr/>
              </p:nvSpPr>
              <p:spPr>
                <a:xfrm>
                  <a:off x="7305869" y="496834"/>
                  <a:ext cx="4792950" cy="646331"/>
                </a:xfrm>
                <a:prstGeom prst="rect">
                  <a:avLst/>
                </a:prstGeom>
                <a:noFill/>
              </p:spPr>
              <p:txBody>
                <a:bodyPr wrap="square">
                  <a:spAutoFit/>
                </a:bodyPr>
                <a:lstStyle/>
                <a:p>
                  <a:endParaRPr lang="en-US" sz="1800" dirty="0"/>
                </a:p>
                <a:p>
                  <a:pPr lvl="1"/>
                  <a14:m>
                    <m:oMathPara xmlns:m="http://schemas.openxmlformats.org/officeDocument/2006/math">
                      <m:oMathParaPr>
                        <m:jc m:val="centerGroup"/>
                      </m:oMathParaPr>
                      <m:oMath xmlns:m="http://schemas.openxmlformats.org/officeDocument/2006/math">
                        <m:r>
                          <a:rPr lang="en-US" sz="1800">
                            <a:latin typeface="Cambria Math" panose="02040503050406030204" pitchFamily="18" charset="0"/>
                          </a:rPr>
                          <m:t>𝑔</m:t>
                        </m:r>
                        <m:d>
                          <m:dPr>
                            <m:ctrlPr>
                              <a:rPr lang="en-US" sz="1800" i="1">
                                <a:latin typeface="Cambria Math" panose="02040503050406030204" pitchFamily="18" charset="0"/>
                              </a:rPr>
                            </m:ctrlPr>
                          </m:dPr>
                          <m:e>
                            <m:sSub>
                              <m:sSubPr>
                                <m:ctrlPr>
                                  <a:rPr lang="en-US" sz="1800" i="1">
                                    <a:latin typeface="Cambria Math" panose="02040503050406030204" pitchFamily="18" charset="0"/>
                                  </a:rPr>
                                </m:ctrlPr>
                              </m:sSubPr>
                              <m:e>
                                <m:r>
                                  <a:rPr lang="en-US" sz="1800">
                                    <a:latin typeface="Cambria Math" panose="02040503050406030204" pitchFamily="18" charset="0"/>
                                  </a:rPr>
                                  <m:t>𝑦</m:t>
                                </m:r>
                              </m:e>
                              <m:sub>
                                <m:r>
                                  <a:rPr lang="en-US" sz="1800">
                                    <a:latin typeface="Cambria Math" panose="02040503050406030204" pitchFamily="18" charset="0"/>
                                  </a:rPr>
                                  <m:t>𝑖</m:t>
                                </m:r>
                              </m:sub>
                            </m:sSub>
                          </m:e>
                        </m:d>
                        <m:r>
                          <a:rPr lang="en-US" sz="1800">
                            <a:latin typeface="Cambria Math" panose="02040503050406030204" pitchFamily="18" charset="0"/>
                          </a:rPr>
                          <m:t>= </m:t>
                        </m:r>
                        <m:sSub>
                          <m:sSubPr>
                            <m:ctrlPr>
                              <a:rPr lang="en-US" sz="1800" i="1">
                                <a:latin typeface="Cambria Math" panose="02040503050406030204" pitchFamily="18" charset="0"/>
                              </a:rPr>
                            </m:ctrlPr>
                          </m:sSubPr>
                          <m:e>
                            <m:r>
                              <a:rPr lang="en-US" sz="1800">
                                <a:latin typeface="Cambria Math" panose="02040503050406030204" pitchFamily="18" charset="0"/>
                              </a:rPr>
                              <m:t>𝛽</m:t>
                            </m:r>
                          </m:e>
                          <m:sub>
                            <m:r>
                              <a:rPr lang="en-US" sz="1800">
                                <a:latin typeface="Cambria Math" panose="02040503050406030204" pitchFamily="18" charset="0"/>
                              </a:rPr>
                              <m:t>0</m:t>
                            </m:r>
                          </m:sub>
                        </m:sSub>
                        <m:r>
                          <a:rPr lang="en-US" sz="1800">
                            <a:latin typeface="Cambria Math" panose="02040503050406030204" pitchFamily="18" charset="0"/>
                          </a:rPr>
                          <m:t>+</m:t>
                        </m:r>
                        <m:sSub>
                          <m:sSubPr>
                            <m:ctrlPr>
                              <a:rPr lang="en-US" sz="1800" i="1">
                                <a:latin typeface="Cambria Math" panose="02040503050406030204" pitchFamily="18" charset="0"/>
                              </a:rPr>
                            </m:ctrlPr>
                          </m:sSubPr>
                          <m:e>
                            <m:r>
                              <a:rPr lang="en-US" sz="1800">
                                <a:latin typeface="Cambria Math" panose="02040503050406030204" pitchFamily="18" charset="0"/>
                              </a:rPr>
                              <m:t>𝛽</m:t>
                            </m:r>
                          </m:e>
                          <m:sub>
                            <m:r>
                              <a:rPr lang="en-US" sz="1800">
                                <a:latin typeface="Cambria Math" panose="02040503050406030204" pitchFamily="18" charset="0"/>
                              </a:rPr>
                              <m:t>1</m:t>
                            </m:r>
                          </m:sub>
                        </m:sSub>
                        <m:sSub>
                          <m:sSubPr>
                            <m:ctrlPr>
                              <a:rPr lang="en-US" sz="1800" i="1">
                                <a:latin typeface="Cambria Math" panose="02040503050406030204" pitchFamily="18" charset="0"/>
                              </a:rPr>
                            </m:ctrlPr>
                          </m:sSubPr>
                          <m:e>
                            <m:r>
                              <a:rPr lang="en-US" sz="1800">
                                <a:latin typeface="Cambria Math" panose="02040503050406030204" pitchFamily="18" charset="0"/>
                              </a:rPr>
                              <m:t>𝑋</m:t>
                            </m:r>
                          </m:e>
                          <m:sub>
                            <m:r>
                              <a:rPr lang="en-US" sz="1800">
                                <a:latin typeface="Cambria Math" panose="02040503050406030204" pitchFamily="18" charset="0"/>
                              </a:rPr>
                              <m:t>1</m:t>
                            </m:r>
                          </m:sub>
                        </m:sSub>
                        <m:r>
                          <a:rPr lang="en-US" sz="1800">
                            <a:latin typeface="Cambria Math" panose="02040503050406030204" pitchFamily="18" charset="0"/>
                          </a:rPr>
                          <m:t>+</m:t>
                        </m:r>
                        <m:sSub>
                          <m:sSubPr>
                            <m:ctrlPr>
                              <a:rPr lang="en-US" sz="1800" i="1">
                                <a:latin typeface="Cambria Math" panose="02040503050406030204" pitchFamily="18" charset="0"/>
                              </a:rPr>
                            </m:ctrlPr>
                          </m:sSubPr>
                          <m:e>
                            <m:r>
                              <a:rPr lang="en-US" sz="1800">
                                <a:latin typeface="Cambria Math" panose="02040503050406030204" pitchFamily="18" charset="0"/>
                              </a:rPr>
                              <m:t>𝛽</m:t>
                            </m:r>
                          </m:e>
                          <m:sub>
                            <m:r>
                              <a:rPr lang="en-US" sz="1800">
                                <a:latin typeface="Cambria Math" panose="02040503050406030204" pitchFamily="18" charset="0"/>
                              </a:rPr>
                              <m:t>2</m:t>
                            </m:r>
                          </m:sub>
                        </m:sSub>
                        <m:sSub>
                          <m:sSubPr>
                            <m:ctrlPr>
                              <a:rPr lang="en-US" sz="1800" i="1">
                                <a:latin typeface="Cambria Math" panose="02040503050406030204" pitchFamily="18" charset="0"/>
                              </a:rPr>
                            </m:ctrlPr>
                          </m:sSubPr>
                          <m:e>
                            <m:r>
                              <a:rPr lang="en-US" sz="1800">
                                <a:latin typeface="Cambria Math" panose="02040503050406030204" pitchFamily="18" charset="0"/>
                              </a:rPr>
                              <m:t>𝑋</m:t>
                            </m:r>
                          </m:e>
                          <m:sub>
                            <m:r>
                              <a:rPr lang="en-US" sz="1800">
                                <a:latin typeface="Cambria Math" panose="02040503050406030204" pitchFamily="18" charset="0"/>
                              </a:rPr>
                              <m:t>2</m:t>
                            </m:r>
                          </m:sub>
                        </m:sSub>
                        <m:r>
                          <a:rPr lang="en-US" sz="1800">
                            <a:latin typeface="Cambria Math" panose="02040503050406030204" pitchFamily="18" charset="0"/>
                          </a:rPr>
                          <m:t>+ </m:t>
                        </m:r>
                        <m:r>
                          <a:rPr lang="en-US" sz="1800">
                            <a:latin typeface="Cambria Math" panose="02040503050406030204" pitchFamily="18" charset="0"/>
                          </a:rPr>
                          <m:t>𝜀</m:t>
                        </m:r>
                        <m:r>
                          <a:rPr lang="en-US" sz="1800">
                            <a:latin typeface="Cambria Math" panose="02040503050406030204" pitchFamily="18" charset="0"/>
                          </a:rPr>
                          <m:t>, </m:t>
                        </m:r>
                        <m:r>
                          <m:rPr>
                            <m:sty m:val="p"/>
                          </m:rPr>
                          <a:rPr lang="en-US" sz="1800">
                            <a:latin typeface="Cambria Math" panose="02040503050406030204" pitchFamily="18" charset="0"/>
                          </a:rPr>
                          <m:t>g</m:t>
                        </m:r>
                        <m:d>
                          <m:dPr>
                            <m:ctrlPr>
                              <a:rPr lang="en-US" sz="1800" i="1">
                                <a:latin typeface="Cambria Math" panose="02040503050406030204" pitchFamily="18" charset="0"/>
                              </a:rPr>
                            </m:ctrlPr>
                          </m:dPr>
                          <m:e>
                            <m:sSub>
                              <m:sSubPr>
                                <m:ctrlPr>
                                  <a:rPr lang="en-US" sz="1800" i="1">
                                    <a:latin typeface="Cambria Math" panose="02040503050406030204" pitchFamily="18" charset="0"/>
                                  </a:rPr>
                                </m:ctrlPr>
                              </m:sSubPr>
                              <m:e>
                                <m:r>
                                  <a:rPr lang="en-US" sz="1800">
                                    <a:latin typeface="Cambria Math" panose="02040503050406030204" pitchFamily="18" charset="0"/>
                                  </a:rPr>
                                  <m:t>𝑦</m:t>
                                </m:r>
                              </m:e>
                              <m:sub>
                                <m:r>
                                  <a:rPr lang="en-US" sz="1800">
                                    <a:latin typeface="Cambria Math" panose="02040503050406030204" pitchFamily="18" charset="0"/>
                                  </a:rPr>
                                  <m:t>𝑖</m:t>
                                </m:r>
                              </m:sub>
                            </m:sSub>
                          </m:e>
                        </m:d>
                        <m:r>
                          <a:rPr lang="en-US" sz="1800">
                            <a:latin typeface="Cambria Math" panose="02040503050406030204" pitchFamily="18" charset="0"/>
                          </a:rPr>
                          <m:t>=</m:t>
                        </m:r>
                        <m:sSub>
                          <m:sSubPr>
                            <m:ctrlPr>
                              <a:rPr lang="en-US" sz="1800" i="1">
                                <a:latin typeface="Cambria Math" panose="02040503050406030204" pitchFamily="18" charset="0"/>
                              </a:rPr>
                            </m:ctrlPr>
                          </m:sSubPr>
                          <m:e>
                            <m:r>
                              <a:rPr lang="en-US" sz="1800">
                                <a:latin typeface="Cambria Math" panose="02040503050406030204" pitchFamily="18" charset="0"/>
                              </a:rPr>
                              <m:t>𝑦</m:t>
                            </m:r>
                          </m:e>
                          <m:sub>
                            <m:r>
                              <a:rPr lang="en-US" sz="1800">
                                <a:latin typeface="Cambria Math" panose="02040503050406030204" pitchFamily="18" charset="0"/>
                              </a:rPr>
                              <m:t>𝑖</m:t>
                            </m:r>
                          </m:sub>
                        </m:sSub>
                      </m:oMath>
                    </m:oMathPara>
                  </a14:m>
                  <a:endParaRPr lang="en-US" dirty="0"/>
                </a:p>
              </p:txBody>
            </p:sp>
          </mc:Choice>
          <mc:Fallback xmlns="">
            <p:sp>
              <p:nvSpPr>
                <p:cNvPr id="5" name="TextBox 4">
                  <a:extLst>
                    <a:ext uri="{FF2B5EF4-FFF2-40B4-BE49-F238E27FC236}">
                      <a16:creationId xmlns:a16="http://schemas.microsoft.com/office/drawing/2014/main" id="{AC21B3D9-2997-A868-37D2-A2ECD0581BD9}"/>
                    </a:ext>
                  </a:extLst>
                </p:cNvPr>
                <p:cNvSpPr txBox="1">
                  <a:spLocks noRot="1" noChangeAspect="1" noMove="1" noResize="1" noEditPoints="1" noAdjustHandles="1" noChangeArrowheads="1" noChangeShapeType="1" noTextEdit="1"/>
                </p:cNvSpPr>
                <p:nvPr/>
              </p:nvSpPr>
              <p:spPr>
                <a:xfrm>
                  <a:off x="7305869" y="496834"/>
                  <a:ext cx="4792950" cy="646331"/>
                </a:xfrm>
                <a:prstGeom prst="rect">
                  <a:avLst/>
                </a:prstGeom>
                <a:blipFill>
                  <a:blip r:embed="rId2"/>
                  <a:stretch>
                    <a:fillRect b="-7547"/>
                  </a:stretch>
                </a:blipFill>
              </p:spPr>
              <p:txBody>
                <a:bodyPr/>
                <a:lstStyle/>
                <a:p>
                  <a:r>
                    <a:rPr lang="en-US">
                      <a:noFill/>
                    </a:rPr>
                    <a:t> </a:t>
                  </a:r>
                </a:p>
              </p:txBody>
            </p:sp>
          </mc:Fallback>
        </mc:AlternateContent>
        <p:sp>
          <p:nvSpPr>
            <p:cNvPr id="6" name="TextBox 5">
              <a:extLst>
                <a:ext uri="{FF2B5EF4-FFF2-40B4-BE49-F238E27FC236}">
                  <a16:creationId xmlns:a16="http://schemas.microsoft.com/office/drawing/2014/main" id="{566AE877-7D30-290A-0A34-A91E980A00A7}"/>
                </a:ext>
              </a:extLst>
            </p:cNvPr>
            <p:cNvSpPr txBox="1"/>
            <p:nvPr/>
          </p:nvSpPr>
          <p:spPr>
            <a:xfrm>
              <a:off x="7532135" y="116337"/>
              <a:ext cx="4659865" cy="369332"/>
            </a:xfrm>
            <a:prstGeom prst="rect">
              <a:avLst/>
            </a:prstGeom>
            <a:noFill/>
          </p:spPr>
          <p:txBody>
            <a:bodyPr wrap="none" rtlCol="0">
              <a:spAutoFit/>
            </a:bodyPr>
            <a:lstStyle/>
            <a:p>
              <a:r>
                <a:rPr lang="en-US" dirty="0"/>
                <a:t>response, </a:t>
              </a:r>
              <a:r>
                <a:rPr lang="en-US" dirty="0">
                  <a:solidFill>
                    <a:schemeClr val="accent1"/>
                  </a:solidFill>
                </a:rPr>
                <a:t>coefficients of correlation</a:t>
              </a:r>
              <a:r>
                <a:rPr lang="en-US" dirty="0"/>
                <a:t>, </a:t>
              </a:r>
              <a:r>
                <a:rPr lang="en-US" dirty="0">
                  <a:solidFill>
                    <a:schemeClr val="accent2"/>
                  </a:solidFill>
                </a:rPr>
                <a:t>predictors</a:t>
              </a:r>
            </a:p>
          </p:txBody>
        </p:sp>
        <p:cxnSp>
          <p:nvCxnSpPr>
            <p:cNvPr id="7" name="Straight Arrow Connector 6">
              <a:extLst>
                <a:ext uri="{FF2B5EF4-FFF2-40B4-BE49-F238E27FC236}">
                  <a16:creationId xmlns:a16="http://schemas.microsoft.com/office/drawing/2014/main" id="{A6ED1108-1304-905B-1811-374DAA113244}"/>
                </a:ext>
              </a:extLst>
            </p:cNvPr>
            <p:cNvCxnSpPr>
              <a:cxnSpLocks/>
            </p:cNvCxnSpPr>
            <p:nvPr/>
          </p:nvCxnSpPr>
          <p:spPr>
            <a:xfrm>
              <a:off x="8139806" y="496834"/>
              <a:ext cx="0" cy="3138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 name="Straight Arrow Connector 7">
              <a:extLst>
                <a:ext uri="{FF2B5EF4-FFF2-40B4-BE49-F238E27FC236}">
                  <a16:creationId xmlns:a16="http://schemas.microsoft.com/office/drawing/2014/main" id="{C6106EBC-5800-050C-9E69-BB61B1964037}"/>
                </a:ext>
              </a:extLst>
            </p:cNvPr>
            <p:cNvCxnSpPr/>
            <p:nvPr/>
          </p:nvCxnSpPr>
          <p:spPr>
            <a:xfrm flipH="1">
              <a:off x="8809478" y="497534"/>
              <a:ext cx="128588" cy="274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AAD73E00-0ECC-4885-20DD-8744184836CA}"/>
                </a:ext>
              </a:extLst>
            </p:cNvPr>
            <p:cNvCxnSpPr>
              <a:cxnSpLocks/>
            </p:cNvCxnSpPr>
            <p:nvPr/>
          </p:nvCxnSpPr>
          <p:spPr>
            <a:xfrm>
              <a:off x="9280967" y="515938"/>
              <a:ext cx="0" cy="274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3A56751F-9ABA-878E-2E7B-FFD46B66B846}"/>
                </a:ext>
              </a:extLst>
            </p:cNvPr>
            <p:cNvCxnSpPr>
              <a:cxnSpLocks/>
            </p:cNvCxnSpPr>
            <p:nvPr/>
          </p:nvCxnSpPr>
          <p:spPr>
            <a:xfrm>
              <a:off x="9962004" y="503431"/>
              <a:ext cx="55817" cy="2743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4C8DE38-3A88-1716-6A30-A8D5D63C57C0}"/>
                </a:ext>
              </a:extLst>
            </p:cNvPr>
            <p:cNvCxnSpPr>
              <a:cxnSpLocks/>
            </p:cNvCxnSpPr>
            <p:nvPr/>
          </p:nvCxnSpPr>
          <p:spPr>
            <a:xfrm flipH="1">
              <a:off x="10422128" y="485669"/>
              <a:ext cx="690803" cy="325004"/>
            </a:xfrm>
            <a:prstGeom prst="straightConnector1">
              <a:avLst/>
            </a:prstGeom>
            <a:ln>
              <a:tailEnd type="triangle"/>
            </a:ln>
          </p:spPr>
          <p:style>
            <a:lnRef idx="1">
              <a:schemeClr val="accent2"/>
            </a:lnRef>
            <a:fillRef idx="0">
              <a:schemeClr val="accent2"/>
            </a:fillRef>
            <a:effectRef idx="0">
              <a:schemeClr val="accent2"/>
            </a:effectRef>
            <a:fontRef idx="minor">
              <a:schemeClr val="tx1"/>
            </a:fontRef>
          </p:style>
        </p:cxnSp>
      </p:grpSp>
      <p:pic>
        <p:nvPicPr>
          <p:cNvPr id="1026" name="Picture 2" descr="Positive Correlation - isixsigma.com">
            <a:extLst>
              <a:ext uri="{FF2B5EF4-FFF2-40B4-BE49-F238E27FC236}">
                <a16:creationId xmlns:a16="http://schemas.microsoft.com/office/drawing/2014/main" id="{607B7F8D-CCE5-444F-91E2-96D0FA2C5B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2012" y="2194255"/>
            <a:ext cx="3646103" cy="3764601"/>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Shape&#10;&#10;Description automatically generated with medium confidence">
            <a:extLst>
              <a:ext uri="{FF2B5EF4-FFF2-40B4-BE49-F238E27FC236}">
                <a16:creationId xmlns:a16="http://schemas.microsoft.com/office/drawing/2014/main" id="{D02AFA05-12A9-86BE-0C5A-9FD76221265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322353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2785A-CEE2-A4DA-0710-0B387E8E0179}"/>
              </a:ext>
            </a:extLst>
          </p:cNvPr>
          <p:cNvSpPr>
            <a:spLocks noGrp="1"/>
          </p:cNvSpPr>
          <p:nvPr>
            <p:ph type="title"/>
          </p:nvPr>
        </p:nvSpPr>
        <p:spPr/>
        <p:txBody>
          <a:bodyPr/>
          <a:lstStyle/>
          <a:p>
            <a:r>
              <a:rPr lang="en-US" dirty="0"/>
              <a:t>Correlation</a:t>
            </a:r>
          </a:p>
        </p:txBody>
      </p:sp>
      <p:sp>
        <p:nvSpPr>
          <p:cNvPr id="3" name="Content Placeholder 2">
            <a:extLst>
              <a:ext uri="{FF2B5EF4-FFF2-40B4-BE49-F238E27FC236}">
                <a16:creationId xmlns:a16="http://schemas.microsoft.com/office/drawing/2014/main" id="{2F4EA02E-B823-E0B5-54B8-C780A84BCC72}"/>
              </a:ext>
            </a:extLst>
          </p:cNvPr>
          <p:cNvSpPr>
            <a:spLocks noGrp="1"/>
          </p:cNvSpPr>
          <p:nvPr>
            <p:ph idx="1"/>
          </p:nvPr>
        </p:nvSpPr>
        <p:spPr>
          <a:xfrm>
            <a:off x="838200" y="1461731"/>
            <a:ext cx="11039669" cy="2935722"/>
          </a:xfrm>
        </p:spPr>
        <p:txBody>
          <a:bodyPr>
            <a:noAutofit/>
          </a:bodyPr>
          <a:lstStyle/>
          <a:p>
            <a:r>
              <a:rPr lang="en-US" sz="1800" dirty="0"/>
              <a:t>Pearson correlation: Pearson correlation evaluates the </a:t>
            </a:r>
            <a:r>
              <a:rPr lang="en-US" sz="1800" dirty="0">
                <a:solidFill>
                  <a:schemeClr val="accent1"/>
                </a:solidFill>
              </a:rPr>
              <a:t>linear relationship </a:t>
            </a:r>
            <a:r>
              <a:rPr lang="en-US" sz="1800" dirty="0"/>
              <a:t>between two quantitative (continuous) variables. It’s also known as a </a:t>
            </a:r>
            <a:r>
              <a:rPr lang="en-US" sz="1800" dirty="0">
                <a:solidFill>
                  <a:schemeClr val="accent1"/>
                </a:solidFill>
              </a:rPr>
              <a:t>parametric correlation </a:t>
            </a:r>
            <a:r>
              <a:rPr lang="en-US" sz="1800" dirty="0"/>
              <a:t>test because it depends to the distribution of the data. It can be used only when x and y are from normal distribution. </a:t>
            </a:r>
          </a:p>
          <a:p>
            <a:r>
              <a:rPr lang="en-US" sz="1800" dirty="0"/>
              <a:t>Spearman (rank) correlation: Spearman correlation evaluates the monotonic relationship, suitable for both quantitative and qualitative variables. The Spearman correlation coefficient is based on the </a:t>
            </a:r>
            <a:r>
              <a:rPr lang="en-US" sz="1800" dirty="0">
                <a:solidFill>
                  <a:schemeClr val="accent1"/>
                </a:solidFill>
              </a:rPr>
              <a:t>ranked</a:t>
            </a:r>
            <a:r>
              <a:rPr lang="en-US" sz="1800" dirty="0"/>
              <a:t> values for each variable rather than the raw data.</a:t>
            </a:r>
          </a:p>
          <a:p>
            <a:r>
              <a:rPr lang="en-US" sz="1800" dirty="0"/>
              <a:t>Kendall’s Tau is a non-parametric measure of relationships between columns of ranked data. The Tau correlation coefficient returns a value of 0 to 1, where: 0 is no relationship, 1 is a perfect relationship.</a:t>
            </a:r>
          </a:p>
          <a:p>
            <a:r>
              <a:rPr lang="en-US" sz="1800" dirty="0"/>
              <a:t>A monotonic relationship is a relationship that does one of the following: (1) as the value of one variable increases, so does the value of the other variable; or (2) as the value of one variable increases, the other variable value decreases. Examples of monotonic and non-monotonic relationships are presented in the diagram below</a:t>
            </a:r>
          </a:p>
        </p:txBody>
      </p:sp>
      <p:sp>
        <p:nvSpPr>
          <p:cNvPr id="4" name="Slide Number Placeholder 3">
            <a:extLst>
              <a:ext uri="{FF2B5EF4-FFF2-40B4-BE49-F238E27FC236}">
                <a16:creationId xmlns:a16="http://schemas.microsoft.com/office/drawing/2014/main" id="{B7E84B3B-6C53-9DFF-CED8-8A18DBB3E91C}"/>
              </a:ext>
            </a:extLst>
          </p:cNvPr>
          <p:cNvSpPr>
            <a:spLocks noGrp="1"/>
          </p:cNvSpPr>
          <p:nvPr>
            <p:ph type="sldNum" sz="quarter" idx="12"/>
          </p:nvPr>
        </p:nvSpPr>
        <p:spPr/>
        <p:txBody>
          <a:bodyPr/>
          <a:lstStyle/>
          <a:p>
            <a:fld id="{998FC6E2-3800-4EB0-A18D-3856D6660061}" type="slidenum">
              <a:rPr lang="en-US" smtClean="0"/>
              <a:t>22</a:t>
            </a:fld>
            <a:endParaRPr lang="en-US"/>
          </a:p>
        </p:txBody>
      </p:sp>
      <p:pic>
        <p:nvPicPr>
          <p:cNvPr id="2050" name="Picture 2" descr="Application of Monotonic Constraints in Machine Learning Models | by Ajay  Tiwari | Analytics Vidhya | Medium">
            <a:extLst>
              <a:ext uri="{FF2B5EF4-FFF2-40B4-BE49-F238E27FC236}">
                <a16:creationId xmlns:a16="http://schemas.microsoft.com/office/drawing/2014/main" id="{8AA9C4D1-9C9D-3C3C-6BF2-8FF2E84842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14105" y="4775657"/>
            <a:ext cx="5396495" cy="194581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Shape&#10;&#10;Description automatically generated with medium confidence">
            <a:extLst>
              <a:ext uri="{FF2B5EF4-FFF2-40B4-BE49-F238E27FC236}">
                <a16:creationId xmlns:a16="http://schemas.microsoft.com/office/drawing/2014/main" id="{B24B9784-84FD-A566-55D5-00F9FD4B3A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19708788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47EE27-E851-7AE6-BC19-CD37933BD0B4}"/>
              </a:ext>
            </a:extLst>
          </p:cNvPr>
          <p:cNvSpPr>
            <a:spLocks noGrp="1"/>
          </p:cNvSpPr>
          <p:nvPr>
            <p:ph type="title"/>
          </p:nvPr>
        </p:nvSpPr>
        <p:spPr/>
        <p:txBody>
          <a:bodyPr/>
          <a:lstStyle/>
          <a:p>
            <a:r>
              <a:rPr lang="en-US" dirty="0"/>
              <a:t>Pearson correlation</a:t>
            </a:r>
          </a:p>
        </p:txBody>
      </p:sp>
      <p:sp>
        <p:nvSpPr>
          <p:cNvPr id="3" name="Content Placeholder 2">
            <a:extLst>
              <a:ext uri="{FF2B5EF4-FFF2-40B4-BE49-F238E27FC236}">
                <a16:creationId xmlns:a16="http://schemas.microsoft.com/office/drawing/2014/main" id="{41005F8B-ABC4-E436-E1B5-CEF92A68AC1E}"/>
              </a:ext>
            </a:extLst>
          </p:cNvPr>
          <p:cNvSpPr>
            <a:spLocks noGrp="1"/>
          </p:cNvSpPr>
          <p:nvPr>
            <p:ph idx="1"/>
          </p:nvPr>
        </p:nvSpPr>
        <p:spPr/>
        <p:txBody>
          <a:bodyPr>
            <a:normAutofit/>
          </a:bodyPr>
          <a:lstStyle/>
          <a:p>
            <a:r>
              <a:rPr lang="en-US" sz="2400" dirty="0"/>
              <a:t>Pearson correlation evaluates the linear relationship between two quantitative (continuous) variables.</a:t>
            </a:r>
          </a:p>
          <a:p>
            <a:r>
              <a:rPr lang="en-US" sz="2400" dirty="0"/>
              <a:t>Requirements:	</a:t>
            </a:r>
          </a:p>
          <a:p>
            <a:pPr lvl="1"/>
            <a:r>
              <a:rPr lang="en-US" sz="2000" dirty="0"/>
              <a:t>Scale of measurement should be interval or ratio</a:t>
            </a:r>
          </a:p>
          <a:p>
            <a:pPr lvl="1"/>
            <a:r>
              <a:rPr lang="en-US" sz="2000" dirty="0"/>
              <a:t>Variables should be approximately normally distributed</a:t>
            </a:r>
          </a:p>
          <a:p>
            <a:pPr lvl="1"/>
            <a:r>
              <a:rPr lang="en-US" sz="2000" dirty="0"/>
              <a:t>The association should be linear</a:t>
            </a:r>
          </a:p>
          <a:p>
            <a:pPr lvl="1"/>
            <a:r>
              <a:rPr lang="en-US" sz="2000" dirty="0"/>
              <a:t>There should be no </a:t>
            </a:r>
            <a:r>
              <a:rPr lang="en-US" sz="2000" dirty="0">
                <a:solidFill>
                  <a:schemeClr val="accent1"/>
                </a:solidFill>
              </a:rPr>
              <a:t>outliers</a:t>
            </a:r>
            <a:r>
              <a:rPr lang="en-US" sz="2000" dirty="0"/>
              <a:t> in the data</a:t>
            </a:r>
          </a:p>
        </p:txBody>
      </p:sp>
      <p:sp>
        <p:nvSpPr>
          <p:cNvPr id="4" name="Slide Number Placeholder 3">
            <a:extLst>
              <a:ext uri="{FF2B5EF4-FFF2-40B4-BE49-F238E27FC236}">
                <a16:creationId xmlns:a16="http://schemas.microsoft.com/office/drawing/2014/main" id="{31183029-1DDD-3D82-589F-042AF6395009}"/>
              </a:ext>
            </a:extLst>
          </p:cNvPr>
          <p:cNvSpPr>
            <a:spLocks noGrp="1"/>
          </p:cNvSpPr>
          <p:nvPr>
            <p:ph type="sldNum" sz="quarter" idx="12"/>
          </p:nvPr>
        </p:nvSpPr>
        <p:spPr/>
        <p:txBody>
          <a:bodyPr/>
          <a:lstStyle/>
          <a:p>
            <a:fld id="{998FC6E2-3800-4EB0-A18D-3856D6660061}" type="slidenum">
              <a:rPr lang="en-US" smtClean="0"/>
              <a:t>23</a:t>
            </a:fld>
            <a:endParaRPr lang="en-US"/>
          </a:p>
        </p:txBody>
      </p:sp>
      <p:pic>
        <p:nvPicPr>
          <p:cNvPr id="8" name="Picture 7">
            <a:extLst>
              <a:ext uri="{FF2B5EF4-FFF2-40B4-BE49-F238E27FC236}">
                <a16:creationId xmlns:a16="http://schemas.microsoft.com/office/drawing/2014/main" id="{BCB91D92-026D-738E-BB91-F92B6F0769E7}"/>
              </a:ext>
            </a:extLst>
          </p:cNvPr>
          <p:cNvPicPr>
            <a:picLocks noChangeAspect="1"/>
          </p:cNvPicPr>
          <p:nvPr/>
        </p:nvPicPr>
        <p:blipFill rotWithShape="1">
          <a:blip r:embed="rId2"/>
          <a:srcRect t="13780"/>
          <a:stretch/>
        </p:blipFill>
        <p:spPr>
          <a:xfrm>
            <a:off x="3496379" y="4926012"/>
            <a:ext cx="5199242" cy="1160155"/>
          </a:xfrm>
          <a:prstGeom prst="rect">
            <a:avLst/>
          </a:prstGeom>
        </p:spPr>
      </p:pic>
      <p:pic>
        <p:nvPicPr>
          <p:cNvPr id="5" name="Picture 4" descr="Shape&#10;&#10;Description automatically generated with medium confidence">
            <a:extLst>
              <a:ext uri="{FF2B5EF4-FFF2-40B4-BE49-F238E27FC236}">
                <a16:creationId xmlns:a16="http://schemas.microsoft.com/office/drawing/2014/main" id="{7BCD0946-5470-A7A8-4E8C-34BF73C65CE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10879184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AD6AF-81D3-451D-8E8A-F389AAC97F9F}"/>
              </a:ext>
            </a:extLst>
          </p:cNvPr>
          <p:cNvSpPr>
            <a:spLocks noGrp="1"/>
          </p:cNvSpPr>
          <p:nvPr>
            <p:ph type="title"/>
          </p:nvPr>
        </p:nvSpPr>
        <p:spPr/>
        <p:txBody>
          <a:bodyPr/>
          <a:lstStyle/>
          <a:p>
            <a:r>
              <a:rPr lang="en-US" dirty="0"/>
              <a:t>Spearman (rank) correlation</a:t>
            </a:r>
          </a:p>
        </p:txBody>
      </p:sp>
      <p:sp>
        <p:nvSpPr>
          <p:cNvPr id="4" name="Slide Number Placeholder 3">
            <a:extLst>
              <a:ext uri="{FF2B5EF4-FFF2-40B4-BE49-F238E27FC236}">
                <a16:creationId xmlns:a16="http://schemas.microsoft.com/office/drawing/2014/main" id="{CEFE0814-4C9E-7326-7FD2-202684266E62}"/>
              </a:ext>
            </a:extLst>
          </p:cNvPr>
          <p:cNvSpPr>
            <a:spLocks noGrp="1"/>
          </p:cNvSpPr>
          <p:nvPr>
            <p:ph type="sldNum" sz="quarter" idx="12"/>
          </p:nvPr>
        </p:nvSpPr>
        <p:spPr/>
        <p:txBody>
          <a:bodyPr/>
          <a:lstStyle/>
          <a:p>
            <a:fld id="{998FC6E2-3800-4EB0-A18D-3856D6660061}" type="slidenum">
              <a:rPr lang="en-US" smtClean="0"/>
              <a:t>24</a:t>
            </a:fld>
            <a:endParaRPr lang="en-US"/>
          </a:p>
        </p:txBody>
      </p:sp>
      <p:sp>
        <p:nvSpPr>
          <p:cNvPr id="10" name="TextBox 9">
            <a:extLst>
              <a:ext uri="{FF2B5EF4-FFF2-40B4-BE49-F238E27FC236}">
                <a16:creationId xmlns:a16="http://schemas.microsoft.com/office/drawing/2014/main" id="{C0F9299B-89A8-700B-B028-1394868E3341}"/>
              </a:ext>
            </a:extLst>
          </p:cNvPr>
          <p:cNvSpPr txBox="1"/>
          <p:nvPr/>
        </p:nvSpPr>
        <p:spPr>
          <a:xfrm>
            <a:off x="0" y="6596390"/>
            <a:ext cx="6096000" cy="261610"/>
          </a:xfrm>
          <a:prstGeom prst="rect">
            <a:avLst/>
          </a:prstGeom>
          <a:noFill/>
        </p:spPr>
        <p:txBody>
          <a:bodyPr wrap="square">
            <a:spAutoFit/>
          </a:bodyPr>
          <a:lstStyle/>
          <a:p>
            <a:r>
              <a:rPr lang="en-US" sz="1100" dirty="0"/>
              <a:t>https://statistics.laerd.com/statistical-guides/spearmans-rank-order-correlation-statistical-guide.php</a:t>
            </a:r>
          </a:p>
        </p:txBody>
      </p:sp>
      <p:sp>
        <p:nvSpPr>
          <p:cNvPr id="12" name="TextBox 11">
            <a:extLst>
              <a:ext uri="{FF2B5EF4-FFF2-40B4-BE49-F238E27FC236}">
                <a16:creationId xmlns:a16="http://schemas.microsoft.com/office/drawing/2014/main" id="{5FC9428B-C47F-8A49-E8E4-90C5A52A0A83}"/>
              </a:ext>
            </a:extLst>
          </p:cNvPr>
          <p:cNvSpPr txBox="1"/>
          <p:nvPr/>
        </p:nvSpPr>
        <p:spPr>
          <a:xfrm>
            <a:off x="838200" y="2715737"/>
            <a:ext cx="5418183" cy="369332"/>
          </a:xfrm>
          <a:prstGeom prst="rect">
            <a:avLst/>
          </a:prstGeom>
          <a:noFill/>
        </p:spPr>
        <p:txBody>
          <a:bodyPr wrap="square">
            <a:spAutoFit/>
          </a:bodyPr>
          <a:lstStyle/>
          <a:p>
            <a:r>
              <a:rPr lang="en-US" b="0" i="0" dirty="0">
                <a:solidFill>
                  <a:srgbClr val="000000"/>
                </a:solidFill>
                <a:effectLst/>
                <a:latin typeface="proxima-nova"/>
              </a:rPr>
              <a:t>Create a table of ranks, example of no tied observations</a:t>
            </a:r>
            <a:endParaRPr lang="en-US" dirty="0"/>
          </a:p>
        </p:txBody>
      </p:sp>
      <p:grpSp>
        <p:nvGrpSpPr>
          <p:cNvPr id="17" name="Group 16">
            <a:extLst>
              <a:ext uri="{FF2B5EF4-FFF2-40B4-BE49-F238E27FC236}">
                <a16:creationId xmlns:a16="http://schemas.microsoft.com/office/drawing/2014/main" id="{FD22E672-8879-BB49-9E7D-5C9F5B26D8C4}"/>
              </a:ext>
            </a:extLst>
          </p:cNvPr>
          <p:cNvGrpSpPr/>
          <p:nvPr/>
        </p:nvGrpSpPr>
        <p:grpSpPr>
          <a:xfrm>
            <a:off x="7517611" y="1512524"/>
            <a:ext cx="4347687" cy="862879"/>
            <a:chOff x="8217736" y="2500557"/>
            <a:chExt cx="4347687" cy="862879"/>
          </a:xfrm>
        </p:grpSpPr>
        <p:pic>
          <p:nvPicPr>
            <p:cNvPr id="3074" name="Picture 2" descr="Spearman Formula">
              <a:extLst>
                <a:ext uri="{FF2B5EF4-FFF2-40B4-BE49-F238E27FC236}">
                  <a16:creationId xmlns:a16="http://schemas.microsoft.com/office/drawing/2014/main" id="{28566B92-A46C-18D2-0B94-FBF0ACD2EF3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17736" y="2500557"/>
              <a:ext cx="2309861" cy="862879"/>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9AB9D9F3-3878-4F1F-9EB6-316DD7A0591D}"/>
                </a:ext>
              </a:extLst>
            </p:cNvPr>
            <p:cNvSpPr txBox="1"/>
            <p:nvPr/>
          </p:nvSpPr>
          <p:spPr>
            <a:xfrm>
              <a:off x="10647198" y="2509933"/>
              <a:ext cx="1918225" cy="830997"/>
            </a:xfrm>
            <a:prstGeom prst="rect">
              <a:avLst/>
            </a:prstGeom>
            <a:noFill/>
          </p:spPr>
          <p:txBody>
            <a:bodyPr wrap="square" rtlCol="0">
              <a:spAutoFit/>
            </a:bodyPr>
            <a:lstStyle/>
            <a:p>
              <a:r>
                <a:rPr lang="en-US" sz="1200" dirty="0"/>
                <a:t>No tied observations</a:t>
              </a:r>
            </a:p>
            <a:p>
              <a:r>
                <a:rPr lang="en-US" sz="1200" dirty="0">
                  <a:solidFill>
                    <a:srgbClr val="000000"/>
                  </a:solidFill>
                </a:rPr>
                <a:t>where</a:t>
              </a:r>
              <a:r>
                <a:rPr lang="en-US" sz="1200" b="0" i="0" dirty="0">
                  <a:solidFill>
                    <a:srgbClr val="000000"/>
                  </a:solidFill>
                  <a:effectLst/>
                </a:rPr>
                <a:t> d = difference between ranks and d</a:t>
              </a:r>
              <a:r>
                <a:rPr lang="en-US" sz="1200" b="0" i="0" baseline="30000" dirty="0">
                  <a:solidFill>
                    <a:srgbClr val="000000"/>
                  </a:solidFill>
                  <a:effectLst/>
                </a:rPr>
                <a:t>2</a:t>
              </a:r>
              <a:r>
                <a:rPr lang="en-US" sz="1200" b="0" i="0" dirty="0">
                  <a:solidFill>
                    <a:srgbClr val="000000"/>
                  </a:solidFill>
                  <a:effectLst/>
                </a:rPr>
                <a:t> = difference squared.</a:t>
              </a:r>
              <a:endParaRPr lang="en-US" sz="1200" dirty="0"/>
            </a:p>
          </p:txBody>
        </p:sp>
      </p:grpSp>
      <p:pic>
        <p:nvPicPr>
          <p:cNvPr id="22" name="Picture 21">
            <a:extLst>
              <a:ext uri="{FF2B5EF4-FFF2-40B4-BE49-F238E27FC236}">
                <a16:creationId xmlns:a16="http://schemas.microsoft.com/office/drawing/2014/main" id="{E5696326-8F90-A127-260E-CB4934422DF4}"/>
              </a:ext>
            </a:extLst>
          </p:cNvPr>
          <p:cNvPicPr>
            <a:picLocks noChangeAspect="1"/>
          </p:cNvPicPr>
          <p:nvPr/>
        </p:nvPicPr>
        <p:blipFill>
          <a:blip r:embed="rId4"/>
          <a:stretch>
            <a:fillRect/>
          </a:stretch>
        </p:blipFill>
        <p:spPr>
          <a:xfrm>
            <a:off x="952701" y="1457882"/>
            <a:ext cx="6158863" cy="1077942"/>
          </a:xfrm>
          <a:prstGeom prst="rect">
            <a:avLst/>
          </a:prstGeom>
        </p:spPr>
      </p:pic>
      <p:pic>
        <p:nvPicPr>
          <p:cNvPr id="27" name="Picture 26">
            <a:extLst>
              <a:ext uri="{FF2B5EF4-FFF2-40B4-BE49-F238E27FC236}">
                <a16:creationId xmlns:a16="http://schemas.microsoft.com/office/drawing/2014/main" id="{767322C5-9D30-8A2D-3B28-7E88DCB1DA6B}"/>
              </a:ext>
            </a:extLst>
          </p:cNvPr>
          <p:cNvPicPr>
            <a:picLocks noChangeAspect="1"/>
          </p:cNvPicPr>
          <p:nvPr/>
        </p:nvPicPr>
        <p:blipFill>
          <a:blip r:embed="rId5"/>
          <a:stretch>
            <a:fillRect/>
          </a:stretch>
        </p:blipFill>
        <p:spPr>
          <a:xfrm>
            <a:off x="838200" y="3060120"/>
            <a:ext cx="6373011" cy="3313357"/>
          </a:xfrm>
          <a:prstGeom prst="rect">
            <a:avLst/>
          </a:prstGeom>
        </p:spPr>
      </p:pic>
      <p:sp>
        <p:nvSpPr>
          <p:cNvPr id="28" name="AutoShape 6" descr="Spearman Formula">
            <a:extLst>
              <a:ext uri="{FF2B5EF4-FFF2-40B4-BE49-F238E27FC236}">
                <a16:creationId xmlns:a16="http://schemas.microsoft.com/office/drawing/2014/main" id="{CFE81FD0-088E-1ED5-F9D9-A4C2C0EB8851}"/>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0" name="Rectangle 29">
            <a:extLst>
              <a:ext uri="{FF2B5EF4-FFF2-40B4-BE49-F238E27FC236}">
                <a16:creationId xmlns:a16="http://schemas.microsoft.com/office/drawing/2014/main" id="{1B3C33DD-418D-3DE3-E2C9-07BB756E1ADF}"/>
              </a:ext>
            </a:extLst>
          </p:cNvPr>
          <p:cNvSpPr/>
          <p:nvPr/>
        </p:nvSpPr>
        <p:spPr>
          <a:xfrm>
            <a:off x="3946849" y="1870600"/>
            <a:ext cx="467108" cy="344383"/>
          </a:xfrm>
          <a:prstGeom prst="rect">
            <a:avLst/>
          </a:pr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2529E196-263D-D630-7726-E4DFB267C004}"/>
              </a:ext>
            </a:extLst>
          </p:cNvPr>
          <p:cNvGrpSpPr/>
          <p:nvPr/>
        </p:nvGrpSpPr>
        <p:grpSpPr>
          <a:xfrm>
            <a:off x="7350301" y="3740264"/>
            <a:ext cx="4841699" cy="791604"/>
            <a:chOff x="7350301" y="3740264"/>
            <a:chExt cx="4841699" cy="791604"/>
          </a:xfrm>
        </p:grpSpPr>
        <p:pic>
          <p:nvPicPr>
            <p:cNvPr id="3080" name="Picture 8" descr="Spearman Formula">
              <a:extLst>
                <a:ext uri="{FF2B5EF4-FFF2-40B4-BE49-F238E27FC236}">
                  <a16:creationId xmlns:a16="http://schemas.microsoft.com/office/drawing/2014/main" id="{91B04371-5EE5-2859-51B2-0640C018E12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50301" y="3740264"/>
              <a:ext cx="3515258" cy="791604"/>
            </a:xfrm>
            <a:prstGeom prst="rect">
              <a:avLst/>
            </a:prstGeom>
            <a:noFill/>
            <a:extLst>
              <a:ext uri="{909E8E84-426E-40DD-AFC4-6F175D3DCCD1}">
                <a14:hiddenFill xmlns:a14="http://schemas.microsoft.com/office/drawing/2010/main">
                  <a:solidFill>
                    <a:srgbClr val="FFFFFF"/>
                  </a:solidFill>
                </a14:hiddenFill>
              </a:ext>
            </a:extLst>
          </p:spPr>
        </p:pic>
        <p:sp>
          <p:nvSpPr>
            <p:cNvPr id="32" name="TextBox 31">
              <a:extLst>
                <a:ext uri="{FF2B5EF4-FFF2-40B4-BE49-F238E27FC236}">
                  <a16:creationId xmlns:a16="http://schemas.microsoft.com/office/drawing/2014/main" id="{1F256105-3544-8493-8CCB-736D444E6769}"/>
                </a:ext>
              </a:extLst>
            </p:cNvPr>
            <p:cNvSpPr txBox="1"/>
            <p:nvPr/>
          </p:nvSpPr>
          <p:spPr>
            <a:xfrm>
              <a:off x="10827368" y="3812900"/>
              <a:ext cx="1364632" cy="646331"/>
            </a:xfrm>
            <a:prstGeom prst="rect">
              <a:avLst/>
            </a:prstGeom>
            <a:noFill/>
          </p:spPr>
          <p:txBody>
            <a:bodyPr wrap="square">
              <a:spAutoFit/>
            </a:bodyPr>
            <a:lstStyle/>
            <a:p>
              <a:r>
                <a:rPr lang="en-US" sz="1200" b="0" i="0" dirty="0">
                  <a:solidFill>
                    <a:srgbClr val="000000"/>
                  </a:solidFill>
                  <a:effectLst/>
                </a:rPr>
                <a:t>where </a:t>
              </a:r>
              <a:r>
                <a:rPr lang="en-US" sz="1200" b="0" i="1" dirty="0">
                  <a:solidFill>
                    <a:srgbClr val="000000"/>
                  </a:solidFill>
                  <a:effectLst/>
                </a:rPr>
                <a:t>df</a:t>
              </a:r>
              <a:r>
                <a:rPr lang="en-US" sz="1200" b="0" i="0" dirty="0">
                  <a:solidFill>
                    <a:srgbClr val="000000"/>
                  </a:solidFill>
                  <a:effectLst/>
                </a:rPr>
                <a:t> = </a:t>
              </a:r>
              <a:r>
                <a:rPr lang="en-US" sz="1200" b="0" i="1" dirty="0">
                  <a:solidFill>
                    <a:srgbClr val="000000"/>
                  </a:solidFill>
                  <a:effectLst/>
                </a:rPr>
                <a:t>N</a:t>
              </a:r>
              <a:r>
                <a:rPr lang="en-US" sz="1200" b="0" i="0" dirty="0">
                  <a:solidFill>
                    <a:srgbClr val="000000"/>
                  </a:solidFill>
                  <a:effectLst/>
                </a:rPr>
                <a:t> – 2, where </a:t>
              </a:r>
              <a:r>
                <a:rPr lang="en-US" sz="1200" b="0" i="1" dirty="0">
                  <a:solidFill>
                    <a:srgbClr val="000000"/>
                  </a:solidFill>
                  <a:effectLst/>
                </a:rPr>
                <a:t>N</a:t>
              </a:r>
              <a:r>
                <a:rPr lang="en-US" sz="1200" b="0" i="0" dirty="0">
                  <a:solidFill>
                    <a:srgbClr val="000000"/>
                  </a:solidFill>
                  <a:effectLst/>
                </a:rPr>
                <a:t> = number of pairwise cases.</a:t>
              </a:r>
              <a:endParaRPr lang="en-US" sz="1200" dirty="0"/>
            </a:p>
          </p:txBody>
        </p:sp>
      </p:grpSp>
      <p:sp>
        <p:nvSpPr>
          <p:cNvPr id="34" name="TextBox 33">
            <a:extLst>
              <a:ext uri="{FF2B5EF4-FFF2-40B4-BE49-F238E27FC236}">
                <a16:creationId xmlns:a16="http://schemas.microsoft.com/office/drawing/2014/main" id="{74D7A7CF-DBFB-CDEA-6F54-7F9C09D9D71A}"/>
              </a:ext>
            </a:extLst>
          </p:cNvPr>
          <p:cNvSpPr txBox="1"/>
          <p:nvPr/>
        </p:nvSpPr>
        <p:spPr>
          <a:xfrm>
            <a:off x="7350301" y="4716798"/>
            <a:ext cx="4682309" cy="1754326"/>
          </a:xfrm>
          <a:prstGeom prst="rect">
            <a:avLst/>
          </a:prstGeom>
          <a:noFill/>
        </p:spPr>
        <p:txBody>
          <a:bodyPr wrap="square">
            <a:spAutoFit/>
          </a:bodyPr>
          <a:lstStyle/>
          <a:p>
            <a:r>
              <a:rPr lang="en-US" b="0" i="0" dirty="0">
                <a:solidFill>
                  <a:srgbClr val="000000"/>
                </a:solidFill>
                <a:effectLst/>
              </a:rPr>
              <a:t>H</a:t>
            </a:r>
            <a:r>
              <a:rPr lang="en-US" b="0" i="0" baseline="-25000" dirty="0">
                <a:solidFill>
                  <a:srgbClr val="000000"/>
                </a:solidFill>
                <a:effectLst/>
              </a:rPr>
              <a:t>0</a:t>
            </a:r>
            <a:r>
              <a:rPr lang="en-US" b="0" i="0" dirty="0">
                <a:solidFill>
                  <a:srgbClr val="000000"/>
                </a:solidFill>
                <a:effectLst/>
              </a:rPr>
              <a:t>: There is no [monotonic] association between the two variables [in the population].</a:t>
            </a:r>
          </a:p>
          <a:p>
            <a:endParaRPr lang="en-US" b="0" i="0" dirty="0">
              <a:solidFill>
                <a:srgbClr val="000000"/>
              </a:solidFill>
              <a:effectLst/>
            </a:endParaRPr>
          </a:p>
          <a:p>
            <a:r>
              <a:rPr lang="en-US" dirty="0">
                <a:solidFill>
                  <a:srgbClr val="000000"/>
                </a:solidFill>
              </a:rPr>
              <a:t>P value of spearman correlation &lt; 0.05 means there is a monotonic association between two variables. </a:t>
            </a:r>
            <a:endParaRPr lang="en-US" dirty="0"/>
          </a:p>
        </p:txBody>
      </p:sp>
      <p:pic>
        <p:nvPicPr>
          <p:cNvPr id="3" name="Picture 2" descr="Shape&#10;&#10;Description automatically generated with medium confidence">
            <a:extLst>
              <a:ext uri="{FF2B5EF4-FFF2-40B4-BE49-F238E27FC236}">
                <a16:creationId xmlns:a16="http://schemas.microsoft.com/office/drawing/2014/main" id="{9CE923EB-E2A4-2FF1-D6E7-42607F411138}"/>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3253310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5"/>
                                        </p:tgtEl>
                                        <p:attrNameLst>
                                          <p:attrName>style.visibility</p:attrName>
                                        </p:attrNameLst>
                                      </p:cBhvr>
                                      <p:to>
                                        <p:strVal val="visible"/>
                                      </p:to>
                                    </p:set>
                                    <p:anim calcmode="lin" valueType="num">
                                      <p:cBhvr additive="base">
                                        <p:cTn id="12" dur="500" fill="hold"/>
                                        <p:tgtEl>
                                          <p:spTgt spid="35"/>
                                        </p:tgtEl>
                                        <p:attrNameLst>
                                          <p:attrName>ppt_x</p:attrName>
                                        </p:attrNameLst>
                                      </p:cBhvr>
                                      <p:tavLst>
                                        <p:tav tm="0">
                                          <p:val>
                                            <p:strVal val="#ppt_x"/>
                                          </p:val>
                                        </p:tav>
                                        <p:tav tm="100000">
                                          <p:val>
                                            <p:strVal val="#ppt_x"/>
                                          </p:val>
                                        </p:tav>
                                      </p:tavLst>
                                    </p:anim>
                                    <p:anim calcmode="lin" valueType="num">
                                      <p:cBhvr additive="base">
                                        <p:cTn id="13"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grpId="0"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1000"/>
                                        <p:tgtEl>
                                          <p:spTgt spid="34"/>
                                        </p:tgtEl>
                                      </p:cBhvr>
                                    </p:animEffect>
                                    <p:anim calcmode="lin" valueType="num">
                                      <p:cBhvr>
                                        <p:cTn id="19" dur="1000" fill="hold"/>
                                        <p:tgtEl>
                                          <p:spTgt spid="34"/>
                                        </p:tgtEl>
                                        <p:attrNameLst>
                                          <p:attrName>ppt_x</p:attrName>
                                        </p:attrNameLst>
                                      </p:cBhvr>
                                      <p:tavLst>
                                        <p:tav tm="0">
                                          <p:val>
                                            <p:strVal val="#ppt_x"/>
                                          </p:val>
                                        </p:tav>
                                        <p:tav tm="100000">
                                          <p:val>
                                            <p:strVal val="#ppt_x"/>
                                          </p:val>
                                        </p:tav>
                                      </p:tavLst>
                                    </p:anim>
                                    <p:anim calcmode="lin" valueType="num">
                                      <p:cBhvr>
                                        <p:cTn id="20"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1000"/>
                                        <p:tgtEl>
                                          <p:spTgt spid="30"/>
                                        </p:tgtEl>
                                      </p:cBhvr>
                                    </p:animEffect>
                                    <p:anim calcmode="lin" valueType="num">
                                      <p:cBhvr>
                                        <p:cTn id="26" dur="1000" fill="hold"/>
                                        <p:tgtEl>
                                          <p:spTgt spid="30"/>
                                        </p:tgtEl>
                                        <p:attrNameLst>
                                          <p:attrName>ppt_x</p:attrName>
                                        </p:attrNameLst>
                                      </p:cBhvr>
                                      <p:tavLst>
                                        <p:tav tm="0">
                                          <p:val>
                                            <p:strVal val="#ppt_x"/>
                                          </p:val>
                                        </p:tav>
                                        <p:tav tm="100000">
                                          <p:val>
                                            <p:strVal val="#ppt_x"/>
                                          </p:val>
                                        </p:tav>
                                      </p:tavLst>
                                    </p:anim>
                                    <p:anim calcmode="lin" valueType="num">
                                      <p:cBhvr>
                                        <p:cTn id="2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AD6AF-81D3-451D-8E8A-F389AAC97F9F}"/>
              </a:ext>
            </a:extLst>
          </p:cNvPr>
          <p:cNvSpPr>
            <a:spLocks noGrp="1"/>
          </p:cNvSpPr>
          <p:nvPr>
            <p:ph type="title"/>
          </p:nvPr>
        </p:nvSpPr>
        <p:spPr/>
        <p:txBody>
          <a:bodyPr/>
          <a:lstStyle/>
          <a:p>
            <a:r>
              <a:rPr lang="en-US" dirty="0"/>
              <a:t>Spearman (rank) correlation</a:t>
            </a:r>
          </a:p>
        </p:txBody>
      </p:sp>
      <p:pic>
        <p:nvPicPr>
          <p:cNvPr id="6" name="Content Placeholder 5">
            <a:extLst>
              <a:ext uri="{FF2B5EF4-FFF2-40B4-BE49-F238E27FC236}">
                <a16:creationId xmlns:a16="http://schemas.microsoft.com/office/drawing/2014/main" id="{7A9D294B-E05C-E775-7FD4-80A2410D37FA}"/>
              </a:ext>
            </a:extLst>
          </p:cNvPr>
          <p:cNvPicPr>
            <a:picLocks noGrp="1" noChangeAspect="1"/>
          </p:cNvPicPr>
          <p:nvPr>
            <p:ph idx="1"/>
          </p:nvPr>
        </p:nvPicPr>
        <p:blipFill>
          <a:blip r:embed="rId3"/>
          <a:stretch>
            <a:fillRect/>
          </a:stretch>
        </p:blipFill>
        <p:spPr>
          <a:xfrm>
            <a:off x="952703" y="1357539"/>
            <a:ext cx="5956098" cy="1090324"/>
          </a:xfrm>
        </p:spPr>
      </p:pic>
      <p:sp>
        <p:nvSpPr>
          <p:cNvPr id="4" name="Slide Number Placeholder 3">
            <a:extLst>
              <a:ext uri="{FF2B5EF4-FFF2-40B4-BE49-F238E27FC236}">
                <a16:creationId xmlns:a16="http://schemas.microsoft.com/office/drawing/2014/main" id="{CEFE0814-4C9E-7326-7FD2-202684266E62}"/>
              </a:ext>
            </a:extLst>
          </p:cNvPr>
          <p:cNvSpPr>
            <a:spLocks noGrp="1"/>
          </p:cNvSpPr>
          <p:nvPr>
            <p:ph type="sldNum" sz="quarter" idx="12"/>
          </p:nvPr>
        </p:nvSpPr>
        <p:spPr/>
        <p:txBody>
          <a:bodyPr/>
          <a:lstStyle/>
          <a:p>
            <a:fld id="{998FC6E2-3800-4EB0-A18D-3856D6660061}" type="slidenum">
              <a:rPr lang="en-US" smtClean="0"/>
              <a:t>25</a:t>
            </a:fld>
            <a:endParaRPr lang="en-US"/>
          </a:p>
        </p:txBody>
      </p:sp>
      <p:sp>
        <p:nvSpPr>
          <p:cNvPr id="10" name="TextBox 9">
            <a:extLst>
              <a:ext uri="{FF2B5EF4-FFF2-40B4-BE49-F238E27FC236}">
                <a16:creationId xmlns:a16="http://schemas.microsoft.com/office/drawing/2014/main" id="{C0F9299B-89A8-700B-B028-1394868E3341}"/>
              </a:ext>
            </a:extLst>
          </p:cNvPr>
          <p:cNvSpPr txBox="1"/>
          <p:nvPr/>
        </p:nvSpPr>
        <p:spPr>
          <a:xfrm>
            <a:off x="0" y="6596390"/>
            <a:ext cx="6096000" cy="261610"/>
          </a:xfrm>
          <a:prstGeom prst="rect">
            <a:avLst/>
          </a:prstGeom>
          <a:noFill/>
        </p:spPr>
        <p:txBody>
          <a:bodyPr wrap="square">
            <a:spAutoFit/>
          </a:bodyPr>
          <a:lstStyle/>
          <a:p>
            <a:r>
              <a:rPr lang="en-US" sz="1100" dirty="0"/>
              <a:t>https://statistics.laerd.com/statistical-guides/spearmans-rank-order-correlation-statistical-guide.php</a:t>
            </a:r>
          </a:p>
        </p:txBody>
      </p:sp>
      <p:grpSp>
        <p:nvGrpSpPr>
          <p:cNvPr id="13" name="Group 12">
            <a:extLst>
              <a:ext uri="{FF2B5EF4-FFF2-40B4-BE49-F238E27FC236}">
                <a16:creationId xmlns:a16="http://schemas.microsoft.com/office/drawing/2014/main" id="{4DD4243A-39A1-5C0C-7990-498526962583}"/>
              </a:ext>
            </a:extLst>
          </p:cNvPr>
          <p:cNvGrpSpPr/>
          <p:nvPr/>
        </p:nvGrpSpPr>
        <p:grpSpPr>
          <a:xfrm>
            <a:off x="952701" y="2613306"/>
            <a:ext cx="5418183" cy="3983084"/>
            <a:chOff x="952701" y="2613306"/>
            <a:chExt cx="5418183" cy="3983084"/>
          </a:xfrm>
        </p:grpSpPr>
        <p:pic>
          <p:nvPicPr>
            <p:cNvPr id="8" name="Picture 7">
              <a:extLst>
                <a:ext uri="{FF2B5EF4-FFF2-40B4-BE49-F238E27FC236}">
                  <a16:creationId xmlns:a16="http://schemas.microsoft.com/office/drawing/2014/main" id="{848CB460-B6FD-5CC2-79CC-04621C8E27CB}"/>
                </a:ext>
              </a:extLst>
            </p:cNvPr>
            <p:cNvPicPr>
              <a:picLocks noChangeAspect="1"/>
            </p:cNvPicPr>
            <p:nvPr/>
          </p:nvPicPr>
          <p:blipFill>
            <a:blip r:embed="rId4"/>
            <a:stretch>
              <a:fillRect/>
            </a:stretch>
          </p:blipFill>
          <p:spPr>
            <a:xfrm>
              <a:off x="952702" y="2874916"/>
              <a:ext cx="5376730" cy="3721474"/>
            </a:xfrm>
            <a:prstGeom prst="rect">
              <a:avLst/>
            </a:prstGeom>
          </p:spPr>
        </p:pic>
        <p:sp>
          <p:nvSpPr>
            <p:cNvPr id="12" name="TextBox 11">
              <a:extLst>
                <a:ext uri="{FF2B5EF4-FFF2-40B4-BE49-F238E27FC236}">
                  <a16:creationId xmlns:a16="http://schemas.microsoft.com/office/drawing/2014/main" id="{5FC9428B-C47F-8A49-E8E4-90C5A52A0A83}"/>
                </a:ext>
              </a:extLst>
            </p:cNvPr>
            <p:cNvSpPr txBox="1"/>
            <p:nvPr/>
          </p:nvSpPr>
          <p:spPr>
            <a:xfrm>
              <a:off x="952701" y="2613306"/>
              <a:ext cx="5418183" cy="369332"/>
            </a:xfrm>
            <a:prstGeom prst="rect">
              <a:avLst/>
            </a:prstGeom>
            <a:noFill/>
          </p:spPr>
          <p:txBody>
            <a:bodyPr wrap="square">
              <a:spAutoFit/>
            </a:bodyPr>
            <a:lstStyle/>
            <a:p>
              <a:r>
                <a:rPr lang="en-US" b="0" i="0" dirty="0">
                  <a:solidFill>
                    <a:srgbClr val="000000"/>
                  </a:solidFill>
                  <a:effectLst/>
                  <a:latin typeface="proxima-nova"/>
                </a:rPr>
                <a:t>Create a table of ranks, example of tied observations</a:t>
              </a:r>
              <a:endParaRPr lang="en-US" dirty="0"/>
            </a:p>
          </p:txBody>
        </p:sp>
      </p:grpSp>
      <p:sp>
        <p:nvSpPr>
          <p:cNvPr id="18" name="TextBox 17">
            <a:extLst>
              <a:ext uri="{FF2B5EF4-FFF2-40B4-BE49-F238E27FC236}">
                <a16:creationId xmlns:a16="http://schemas.microsoft.com/office/drawing/2014/main" id="{1DD0573C-4091-9206-170F-6C114A4E15CC}"/>
              </a:ext>
            </a:extLst>
          </p:cNvPr>
          <p:cNvSpPr txBox="1"/>
          <p:nvPr/>
        </p:nvSpPr>
        <p:spPr>
          <a:xfrm>
            <a:off x="9975833" y="2810629"/>
            <a:ext cx="1603901" cy="461665"/>
          </a:xfrm>
          <a:prstGeom prst="rect">
            <a:avLst/>
          </a:prstGeom>
          <a:noFill/>
        </p:spPr>
        <p:txBody>
          <a:bodyPr wrap="none" rtlCol="0">
            <a:spAutoFit/>
          </a:bodyPr>
          <a:lstStyle/>
          <a:p>
            <a:r>
              <a:rPr lang="en-US" sz="1200" dirty="0"/>
              <a:t>Tied observation,</a:t>
            </a:r>
          </a:p>
          <a:p>
            <a:r>
              <a:rPr lang="en-US" sz="1200" b="0" i="0" dirty="0">
                <a:solidFill>
                  <a:srgbClr val="000000"/>
                </a:solidFill>
                <a:effectLst/>
              </a:rPr>
              <a:t>where </a:t>
            </a:r>
            <a:r>
              <a:rPr lang="en-US" sz="1200" b="0" i="1" dirty="0" err="1">
                <a:solidFill>
                  <a:srgbClr val="000000"/>
                </a:solidFill>
                <a:effectLst/>
              </a:rPr>
              <a:t>i</a:t>
            </a:r>
            <a:r>
              <a:rPr lang="en-US" sz="1200" b="0" i="0" dirty="0">
                <a:solidFill>
                  <a:srgbClr val="000000"/>
                </a:solidFill>
                <a:effectLst/>
              </a:rPr>
              <a:t> = paired score.</a:t>
            </a:r>
            <a:endParaRPr lang="en-US" sz="1200" dirty="0"/>
          </a:p>
        </p:txBody>
      </p:sp>
      <p:sp>
        <p:nvSpPr>
          <p:cNvPr id="5" name="TextBox 4">
            <a:extLst>
              <a:ext uri="{FF2B5EF4-FFF2-40B4-BE49-F238E27FC236}">
                <a16:creationId xmlns:a16="http://schemas.microsoft.com/office/drawing/2014/main" id="{0EDBF6C4-25C2-5F77-2765-04DB164C7A2C}"/>
              </a:ext>
            </a:extLst>
          </p:cNvPr>
          <p:cNvSpPr txBox="1"/>
          <p:nvPr/>
        </p:nvSpPr>
        <p:spPr>
          <a:xfrm>
            <a:off x="6750849" y="3651594"/>
            <a:ext cx="5063613" cy="2031325"/>
          </a:xfrm>
          <a:prstGeom prst="rect">
            <a:avLst/>
          </a:prstGeom>
          <a:noFill/>
        </p:spPr>
        <p:txBody>
          <a:bodyPr wrap="square">
            <a:spAutoFit/>
          </a:bodyPr>
          <a:lstStyle/>
          <a:p>
            <a:r>
              <a:rPr lang="en-US" b="0" i="0" dirty="0">
                <a:solidFill>
                  <a:srgbClr val="000000"/>
                </a:solidFill>
                <a:effectLst/>
              </a:rPr>
              <a:t>It is important to realize that statistical significance does not indicate the strength of Spearman's correlation. </a:t>
            </a:r>
          </a:p>
          <a:p>
            <a:r>
              <a:rPr lang="en-US" b="0" i="0" dirty="0">
                <a:solidFill>
                  <a:srgbClr val="000000"/>
                </a:solidFill>
                <a:effectLst/>
              </a:rPr>
              <a:t>In fact, the statistical significance testing of the Spearman correlation does not provide you with </a:t>
            </a:r>
            <a:r>
              <a:rPr lang="en-US" b="0" i="1" dirty="0">
                <a:solidFill>
                  <a:srgbClr val="000000"/>
                </a:solidFill>
                <a:effectLst/>
              </a:rPr>
              <a:t>any</a:t>
            </a:r>
            <a:r>
              <a:rPr lang="en-US" b="0" i="0" dirty="0">
                <a:solidFill>
                  <a:srgbClr val="000000"/>
                </a:solidFill>
                <a:effectLst/>
              </a:rPr>
              <a:t> information about the strength of the relationship.</a:t>
            </a:r>
            <a:endParaRPr lang="en-US" dirty="0"/>
          </a:p>
        </p:txBody>
      </p:sp>
      <p:sp>
        <p:nvSpPr>
          <p:cNvPr id="9" name="TextBox 8">
            <a:extLst>
              <a:ext uri="{FF2B5EF4-FFF2-40B4-BE49-F238E27FC236}">
                <a16:creationId xmlns:a16="http://schemas.microsoft.com/office/drawing/2014/main" id="{C0B48304-05C3-63B6-FFAD-514D35D5231F}"/>
              </a:ext>
            </a:extLst>
          </p:cNvPr>
          <p:cNvSpPr txBox="1"/>
          <p:nvPr/>
        </p:nvSpPr>
        <p:spPr>
          <a:xfrm>
            <a:off x="6817417" y="5696469"/>
            <a:ext cx="3586366" cy="369332"/>
          </a:xfrm>
          <a:prstGeom prst="rect">
            <a:avLst/>
          </a:prstGeom>
          <a:noFill/>
        </p:spPr>
        <p:txBody>
          <a:bodyPr wrap="none" rtlCol="0">
            <a:spAutoFit/>
          </a:bodyPr>
          <a:lstStyle/>
          <a:p>
            <a:r>
              <a:rPr lang="en-US" dirty="0"/>
              <a:t>R code: </a:t>
            </a:r>
            <a:r>
              <a:rPr lang="en-US" dirty="0" err="1">
                <a:solidFill>
                  <a:schemeClr val="accent1"/>
                </a:solidFill>
              </a:rPr>
              <a:t>cor</a:t>
            </a:r>
            <a:r>
              <a:rPr lang="en-US" dirty="0"/>
              <a:t>(x, y, method=“</a:t>
            </a:r>
            <a:r>
              <a:rPr lang="en-US" dirty="0" err="1"/>
              <a:t>pearson</a:t>
            </a:r>
            <a:r>
              <a:rPr lang="en-US" dirty="0"/>
              <a:t>”)</a:t>
            </a:r>
          </a:p>
        </p:txBody>
      </p:sp>
      <p:pic>
        <p:nvPicPr>
          <p:cNvPr id="3" name="Picture 2" descr="Shape&#10;&#10;Description automatically generated with medium confidence">
            <a:extLst>
              <a:ext uri="{FF2B5EF4-FFF2-40B4-BE49-F238E27FC236}">
                <a16:creationId xmlns:a16="http://schemas.microsoft.com/office/drawing/2014/main" id="{0EEB9A0A-5474-7F01-F91B-D2590E31037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pic>
        <p:nvPicPr>
          <p:cNvPr id="7" name="Picture 2" descr="Spearman Formula">
            <a:extLst>
              <a:ext uri="{FF2B5EF4-FFF2-40B4-BE49-F238E27FC236}">
                <a16:creationId xmlns:a16="http://schemas.microsoft.com/office/drawing/2014/main" id="{F25C1B08-1475-2E65-0DCA-DBB4171444B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04477" y="2560716"/>
            <a:ext cx="2309861" cy="8628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30105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887E0-3913-C80B-FFAF-1A9365B9D7AA}"/>
              </a:ext>
            </a:extLst>
          </p:cNvPr>
          <p:cNvSpPr>
            <a:spLocks noGrp="1"/>
          </p:cNvSpPr>
          <p:nvPr>
            <p:ph type="title"/>
          </p:nvPr>
        </p:nvSpPr>
        <p:spPr/>
        <p:txBody>
          <a:bodyPr/>
          <a:lstStyle/>
          <a:p>
            <a:r>
              <a:rPr lang="en-US" dirty="0"/>
              <a:t>Correlation matrix</a:t>
            </a:r>
          </a:p>
        </p:txBody>
      </p:sp>
      <p:sp>
        <p:nvSpPr>
          <p:cNvPr id="4" name="Slide Number Placeholder 3">
            <a:extLst>
              <a:ext uri="{FF2B5EF4-FFF2-40B4-BE49-F238E27FC236}">
                <a16:creationId xmlns:a16="http://schemas.microsoft.com/office/drawing/2014/main" id="{807C9D2C-76C6-245C-9ADF-A332CDAE1E01}"/>
              </a:ext>
            </a:extLst>
          </p:cNvPr>
          <p:cNvSpPr>
            <a:spLocks noGrp="1"/>
          </p:cNvSpPr>
          <p:nvPr>
            <p:ph type="sldNum" sz="quarter" idx="12"/>
          </p:nvPr>
        </p:nvSpPr>
        <p:spPr/>
        <p:txBody>
          <a:bodyPr/>
          <a:lstStyle/>
          <a:p>
            <a:fld id="{998FC6E2-3800-4EB0-A18D-3856D6660061}" type="slidenum">
              <a:rPr lang="en-US" smtClean="0"/>
              <a:t>26</a:t>
            </a:fld>
            <a:endParaRPr lang="en-US"/>
          </a:p>
        </p:txBody>
      </p:sp>
      <p:pic>
        <p:nvPicPr>
          <p:cNvPr id="5" name="Picture 4" descr="A screenshot of a computer&#10;&#10;Description automatically generated with low confidence">
            <a:extLst>
              <a:ext uri="{FF2B5EF4-FFF2-40B4-BE49-F238E27FC236}">
                <a16:creationId xmlns:a16="http://schemas.microsoft.com/office/drawing/2014/main" id="{72E3DB12-365F-8E5A-CE38-169579EF29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7885" y="1330667"/>
            <a:ext cx="9856230" cy="5420926"/>
          </a:xfrm>
          <a:prstGeom prst="rect">
            <a:avLst/>
          </a:prstGeom>
        </p:spPr>
      </p:pic>
      <p:sp>
        <p:nvSpPr>
          <p:cNvPr id="7" name="TextBox 6">
            <a:extLst>
              <a:ext uri="{FF2B5EF4-FFF2-40B4-BE49-F238E27FC236}">
                <a16:creationId xmlns:a16="http://schemas.microsoft.com/office/drawing/2014/main" id="{B388F05F-6642-3946-125E-446C7C8AFD4B}"/>
              </a:ext>
            </a:extLst>
          </p:cNvPr>
          <p:cNvSpPr txBox="1"/>
          <p:nvPr/>
        </p:nvSpPr>
        <p:spPr>
          <a:xfrm>
            <a:off x="5240032" y="365125"/>
            <a:ext cx="5809659" cy="923330"/>
          </a:xfrm>
          <a:prstGeom prst="rect">
            <a:avLst/>
          </a:prstGeom>
          <a:noFill/>
        </p:spPr>
        <p:txBody>
          <a:bodyPr wrap="square">
            <a:spAutoFit/>
          </a:bodyPr>
          <a:lstStyle/>
          <a:p>
            <a:r>
              <a:rPr lang="en-US" dirty="0"/>
              <a:t>Library(</a:t>
            </a:r>
            <a:r>
              <a:rPr lang="en-US" dirty="0" err="1">
                <a:solidFill>
                  <a:schemeClr val="accent1"/>
                </a:solidFill>
              </a:rPr>
              <a:t>GGally</a:t>
            </a:r>
            <a:r>
              <a:rPr lang="en-US" dirty="0"/>
              <a:t>)</a:t>
            </a:r>
          </a:p>
          <a:p>
            <a:r>
              <a:rPr lang="en-US" dirty="0" err="1">
                <a:solidFill>
                  <a:schemeClr val="accent1"/>
                </a:solidFill>
              </a:rPr>
              <a:t>ggpairs</a:t>
            </a:r>
            <a:r>
              <a:rPr lang="en-US" dirty="0"/>
              <a:t>(</a:t>
            </a:r>
            <a:r>
              <a:rPr lang="en-US" dirty="0" err="1"/>
              <a:t>credit,lower</a:t>
            </a:r>
            <a:r>
              <a:rPr lang="en-US" dirty="0"/>
              <a:t> = list(continuous = "</a:t>
            </a:r>
            <a:r>
              <a:rPr lang="en-US" dirty="0" err="1"/>
              <a:t>smooth_loess</a:t>
            </a:r>
            <a:r>
              <a:rPr lang="en-US" dirty="0"/>
              <a:t>", combo ="</a:t>
            </a:r>
            <a:r>
              <a:rPr lang="en-US" dirty="0" err="1"/>
              <a:t>facethist</a:t>
            </a:r>
            <a:r>
              <a:rPr lang="en-US" dirty="0"/>
              <a:t>", discrete = "</a:t>
            </a:r>
            <a:r>
              <a:rPr lang="en-US" dirty="0" err="1"/>
              <a:t>facetbar</a:t>
            </a:r>
            <a:r>
              <a:rPr lang="en-US" dirty="0"/>
              <a:t>", </a:t>
            </a:r>
            <a:r>
              <a:rPr lang="en-US" dirty="0" err="1"/>
              <a:t>na</a:t>
            </a:r>
            <a:r>
              <a:rPr lang="en-US" dirty="0"/>
              <a:t> = "</a:t>
            </a:r>
            <a:r>
              <a:rPr lang="en-US" dirty="0" err="1"/>
              <a:t>na</a:t>
            </a:r>
            <a:r>
              <a:rPr lang="en-US" dirty="0"/>
              <a:t>"))</a:t>
            </a:r>
          </a:p>
        </p:txBody>
      </p:sp>
      <p:pic>
        <p:nvPicPr>
          <p:cNvPr id="3" name="Picture 2" descr="Shape&#10;&#10;Description automatically generated with medium confidence">
            <a:extLst>
              <a:ext uri="{FF2B5EF4-FFF2-40B4-BE49-F238E27FC236}">
                <a16:creationId xmlns:a16="http://schemas.microsoft.com/office/drawing/2014/main" id="{F0D4B529-C3A9-0315-C0D0-417AB510CE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Tree>
    <p:extLst>
      <p:ext uri="{BB962C8B-B14F-4D97-AF65-F5344CB8AC3E}">
        <p14:creationId xmlns:p14="http://schemas.microsoft.com/office/powerpoint/2010/main" val="390652057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182" r="25182"/>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27</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15</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27</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sp>
        <p:nvSpPr>
          <p:cNvPr id="2" name="TextBox 1">
            <a:extLst>
              <a:ext uri="{FF2B5EF4-FFF2-40B4-BE49-F238E27FC236}">
                <a16:creationId xmlns:a16="http://schemas.microsoft.com/office/drawing/2014/main" id="{F0336D47-4C96-A9E3-7C4A-E3498516D07E}"/>
              </a:ext>
            </a:extLst>
          </p:cNvPr>
          <p:cNvSpPr txBox="1"/>
          <p:nvPr/>
        </p:nvSpPr>
        <p:spPr>
          <a:xfrm>
            <a:off x="5230761" y="1668169"/>
            <a:ext cx="6581794" cy="4524315"/>
          </a:xfrm>
          <a:prstGeom prst="rect">
            <a:avLst/>
          </a:prstGeom>
          <a:noFill/>
        </p:spPr>
        <p:txBody>
          <a:bodyPr wrap="square" rtlCol="0">
            <a:spAutoFit/>
          </a:bodyPr>
          <a:lstStyle/>
          <a:p>
            <a:r>
              <a:rPr lang="en-US" sz="1600" dirty="0"/>
              <a:t>Clerical staff work hours. In any production process in which one or more workers are engaged in a variety of tasks, the total time spent in production varies as a function of the size of the work pool and the level of output of the various activities.</a:t>
            </a:r>
          </a:p>
          <a:p>
            <a:r>
              <a:rPr lang="en-US" sz="1600" dirty="0"/>
              <a:t>For example, in a large metropolitan department store, the number of hours worked (Y) per day by the clerical staff may depend on the following variables:</a:t>
            </a:r>
          </a:p>
          <a:p>
            <a:r>
              <a:rPr lang="en-US" sz="1600" dirty="0"/>
              <a:t>X1 = Number of pieces of mail processed (open, sort, etc.)</a:t>
            </a:r>
          </a:p>
          <a:p>
            <a:r>
              <a:rPr lang="en-US" sz="1600" dirty="0"/>
              <a:t>X2 = Number of money orders and gift certificates sold,</a:t>
            </a:r>
          </a:p>
          <a:p>
            <a:r>
              <a:rPr lang="en-US" sz="1600" dirty="0"/>
              <a:t>X3 = Number of window payments (customer charge accounts) transacted ,</a:t>
            </a:r>
          </a:p>
          <a:p>
            <a:r>
              <a:rPr lang="en-US" sz="1600" dirty="0"/>
              <a:t>X4 = Number of change order transactions processed ,</a:t>
            </a:r>
          </a:p>
          <a:p>
            <a:r>
              <a:rPr lang="en-US" sz="1600" dirty="0"/>
              <a:t>X5 = Number of checks cashed ,</a:t>
            </a:r>
          </a:p>
          <a:p>
            <a:r>
              <a:rPr lang="en-US" sz="1600" dirty="0"/>
              <a:t>X6 =Number of pieces of miscellaneous mail processed on an ‘’as available” basis , and</a:t>
            </a:r>
          </a:p>
          <a:p>
            <a:r>
              <a:rPr lang="en-US" sz="1600" dirty="0"/>
              <a:t>X7 =Number of bus tickets sold</a:t>
            </a:r>
          </a:p>
          <a:p>
            <a:r>
              <a:rPr lang="en-US" sz="1600" dirty="0"/>
              <a:t>The data are provided in </a:t>
            </a:r>
            <a:r>
              <a:rPr lang="en-US" sz="1600" b="1" dirty="0"/>
              <a:t>CLERICAL.csv </a:t>
            </a:r>
            <a:r>
              <a:rPr lang="en-US" sz="1600" dirty="0"/>
              <a:t>file count for these activities on each of 52 working days. Conduct a Stepwise Regression Procedure and All-Possible-Regressions procedure of the data using R software package.</a:t>
            </a:r>
          </a:p>
        </p:txBody>
      </p:sp>
    </p:spTree>
    <p:extLst>
      <p:ext uri="{BB962C8B-B14F-4D97-AF65-F5344CB8AC3E}">
        <p14:creationId xmlns:p14="http://schemas.microsoft.com/office/powerpoint/2010/main" val="18450749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182" r="25182"/>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28</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15</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28</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sp>
        <p:nvSpPr>
          <p:cNvPr id="3" name="TextBox 2">
            <a:extLst>
              <a:ext uri="{FF2B5EF4-FFF2-40B4-BE49-F238E27FC236}">
                <a16:creationId xmlns:a16="http://schemas.microsoft.com/office/drawing/2014/main" id="{608C90D2-7006-3FB5-0DA0-D4ADE2F34A8B}"/>
              </a:ext>
            </a:extLst>
          </p:cNvPr>
          <p:cNvSpPr txBox="1"/>
          <p:nvPr/>
        </p:nvSpPr>
        <p:spPr>
          <a:xfrm>
            <a:off x="5331792" y="1875276"/>
            <a:ext cx="6557615" cy="4370427"/>
          </a:xfrm>
          <a:prstGeom prst="rect">
            <a:avLst/>
          </a:prstGeom>
          <a:noFill/>
        </p:spPr>
        <p:txBody>
          <a:bodyPr wrap="square" rtlCol="0">
            <a:spAutoFit/>
          </a:bodyPr>
          <a:lstStyle/>
          <a:p>
            <a:r>
              <a:rPr lang="en-US" dirty="0"/>
              <a:t>Approach 1: </a:t>
            </a:r>
            <a:r>
              <a:rPr lang="en-US" dirty="0">
                <a:latin typeface="LMRoman10-Regular"/>
              </a:rPr>
              <a:t>Try to build a “best model” manually</a:t>
            </a:r>
          </a:p>
          <a:p>
            <a:pPr marL="342900" indent="-342900" algn="l">
              <a:buFont typeface="+mj-lt"/>
              <a:buAutoNum type="arabicPeriod"/>
            </a:pPr>
            <a:r>
              <a:rPr lang="en-US" sz="1400" b="0" i="0" u="none" strike="noStrike" baseline="0" dirty="0">
                <a:latin typeface="LMRoman10-Regular"/>
              </a:rPr>
              <a:t>Fit the model with all terms thought to be important as below in </a:t>
            </a:r>
            <a:r>
              <a:rPr lang="en-US" sz="1400" b="0" i="0" u="none" strike="noStrike" baseline="0" dirty="0">
                <a:latin typeface="LMMono10-Regular"/>
              </a:rPr>
              <a:t>first order model.</a:t>
            </a:r>
          </a:p>
          <a:p>
            <a:pPr marL="342900" indent="-342900" algn="l">
              <a:buFont typeface="+mj-lt"/>
              <a:buAutoNum type="arabicPeriod"/>
            </a:pPr>
            <a:r>
              <a:rPr lang="en-US" sz="1400" b="0" i="0" u="none" strike="noStrike" baseline="0" dirty="0">
                <a:latin typeface="LMRoman10-Regular"/>
              </a:rPr>
              <a:t>Remove terms that are not significant with individual t-tests, this becomes </a:t>
            </a:r>
            <a:r>
              <a:rPr lang="en-US" sz="1400" b="0" i="0" u="none" strike="noStrike" baseline="0" dirty="0">
                <a:latin typeface="LMMono10-Regular"/>
              </a:rPr>
              <a:t>model.</a:t>
            </a:r>
          </a:p>
          <a:p>
            <a:pPr marL="342900" indent="-342900" algn="l">
              <a:buFont typeface="+mj-lt"/>
              <a:buAutoNum type="arabicPeriod"/>
            </a:pPr>
            <a:r>
              <a:rPr lang="en-US" sz="1400" b="0" i="0" u="none" strike="noStrike" baseline="0" dirty="0">
                <a:latin typeface="LMRoman10-Regular"/>
              </a:rPr>
              <a:t>Conduct a partial </a:t>
            </a:r>
            <a:r>
              <a:rPr lang="en-US" sz="1400" b="0" i="1" u="none" strike="noStrike" baseline="0" dirty="0">
                <a:latin typeface="LMMathItalic10-Regular"/>
              </a:rPr>
              <a:t>F </a:t>
            </a:r>
            <a:r>
              <a:rPr lang="en-US" sz="1400" b="0" i="0" u="none" strike="noStrike" baseline="0" dirty="0">
                <a:latin typeface="LMRoman10-Regular"/>
              </a:rPr>
              <a:t>test using </a:t>
            </a:r>
            <a:r>
              <a:rPr lang="en-US" sz="1400" b="0" i="0" u="none" strike="noStrike" baseline="0" dirty="0">
                <a:latin typeface="LMMono10-Regular"/>
              </a:rPr>
              <a:t>anova() </a:t>
            </a:r>
            <a:r>
              <a:rPr lang="en-US" sz="1400" b="0" i="0" u="none" strike="noStrike" baseline="0" dirty="0">
                <a:latin typeface="LMRoman10-Regular"/>
              </a:rPr>
              <a:t>to determine if this was justified.</a:t>
            </a:r>
          </a:p>
          <a:p>
            <a:pPr marL="342900" indent="-342900" algn="l">
              <a:buFont typeface="+mj-lt"/>
              <a:buAutoNum type="arabicPeriod"/>
            </a:pPr>
            <a:r>
              <a:rPr lang="en-US" sz="1400" b="0" i="0" u="none" strike="noStrike" baseline="0" dirty="0">
                <a:latin typeface="LMRoman10-Regular"/>
              </a:rPr>
              <a:t>The Partial </a:t>
            </a:r>
            <a:r>
              <a:rPr lang="en-US" sz="1400" b="0" i="1" u="none" strike="noStrike" baseline="0" dirty="0">
                <a:latin typeface="LMMathItalic10-Regular"/>
              </a:rPr>
              <a:t>F </a:t>
            </a:r>
            <a:r>
              <a:rPr lang="en-US" sz="1400" b="0" i="0" u="none" strike="noStrike" baseline="0" dirty="0">
                <a:latin typeface="LMRoman10-Regular"/>
              </a:rPr>
              <a:t>indicates removal of those terms was justifiable (strictly using </a:t>
            </a:r>
            <a:r>
              <a:rPr lang="en-US" sz="1400" b="0" i="1" u="none" strike="noStrike" baseline="0" dirty="0">
                <a:latin typeface="LMMathItalic10-Regular"/>
              </a:rPr>
              <a:t>α </a:t>
            </a:r>
            <a:r>
              <a:rPr lang="en-US" sz="1400" b="0" i="0" u="none" strike="noStrike" baseline="0" dirty="0">
                <a:latin typeface="LMRoman10-Regular"/>
              </a:rPr>
              <a:t>= 0</a:t>
            </a:r>
            <a:r>
              <a:rPr lang="en-US" sz="1400" b="0" i="1" u="none" strike="noStrike" baseline="0" dirty="0">
                <a:latin typeface="LMMathItalic10-Regular"/>
              </a:rPr>
              <a:t>.</a:t>
            </a:r>
            <a:r>
              <a:rPr lang="en-US" sz="1400" b="0" i="0" u="none" strike="noStrike" baseline="0" dirty="0">
                <a:latin typeface="LMRoman10-Regular"/>
              </a:rPr>
              <a:t>05).</a:t>
            </a:r>
          </a:p>
          <a:p>
            <a:pPr marL="342900" indent="-342900" algn="l">
              <a:buFont typeface="+mj-lt"/>
              <a:buAutoNum type="arabicPeriod"/>
            </a:pPr>
            <a:r>
              <a:rPr lang="en-US" sz="1400" dirty="0">
                <a:latin typeface="LMRoman10-Regular"/>
              </a:rPr>
              <a:t>Interactions don’t appear to improve anything, so let’s go back to the model with only first-order effects among the variables identified as significant on an individual t-test.</a:t>
            </a:r>
          </a:p>
          <a:p>
            <a:pPr marL="342900" indent="-342900" algn="l">
              <a:buFont typeface="+mj-lt"/>
              <a:buAutoNum type="arabicPeriod"/>
            </a:pPr>
            <a:r>
              <a:rPr lang="en-US" sz="1400" dirty="0">
                <a:latin typeface="LMRoman10-Regular"/>
              </a:rPr>
              <a:t>Now let’s check if we can improve the model with higher-order terms.</a:t>
            </a:r>
          </a:p>
          <a:p>
            <a:r>
              <a:rPr lang="en-US" dirty="0">
                <a:latin typeface="LMRoman10-Regular"/>
              </a:rPr>
              <a:t>Approach 2: Use Stepwise regression</a:t>
            </a:r>
          </a:p>
          <a:p>
            <a:pPr marL="342900" indent="-342900">
              <a:buFont typeface="+mj-lt"/>
              <a:buAutoNum type="arabicPeriod"/>
            </a:pPr>
            <a:r>
              <a:rPr lang="en-US" sz="1400" dirty="0">
                <a:latin typeface="LMRoman10-Regular"/>
              </a:rPr>
              <a:t>Run a stepwise regression on the additive model with all potential terms.</a:t>
            </a:r>
          </a:p>
          <a:p>
            <a:pPr marL="342900" indent="-342900">
              <a:buFont typeface="+mj-lt"/>
              <a:buAutoNum type="arabicPeriod"/>
            </a:pPr>
            <a:r>
              <a:rPr lang="en-US" sz="1400" dirty="0">
                <a:latin typeface="LMRoman10-Regular"/>
              </a:rPr>
              <a:t>Take the output of stepwise regression and see if two-way interaction terms are justifiable.</a:t>
            </a:r>
          </a:p>
          <a:p>
            <a:pPr marL="342900" indent="-342900">
              <a:buFont typeface="+mj-lt"/>
              <a:buAutoNum type="arabicPeriod"/>
            </a:pPr>
            <a:r>
              <a:rPr lang="en-US" sz="1400" dirty="0">
                <a:latin typeface="LMRoman10-Regular"/>
              </a:rPr>
              <a:t>Now let’s see if it is justifiable to add any second-order terms.</a:t>
            </a:r>
          </a:p>
          <a:p>
            <a:r>
              <a:rPr lang="en-US" dirty="0">
                <a:latin typeface="LMRoman10-Regular"/>
              </a:rPr>
              <a:t>Approach 3: Use all-best-subsets regression</a:t>
            </a:r>
          </a:p>
          <a:p>
            <a:pPr marL="342900" indent="-342900">
              <a:buFont typeface="+mj-lt"/>
              <a:buAutoNum type="arabicPeriod"/>
            </a:pPr>
            <a:r>
              <a:rPr lang="en-US" sz="1400" dirty="0">
                <a:latin typeface="LMRoman10-Regular"/>
              </a:rPr>
              <a:t>Run an all-best subsets regression, and then construct combos 5 table.</a:t>
            </a:r>
          </a:p>
          <a:p>
            <a:pPr marL="342900" indent="-342900">
              <a:buFont typeface="+mj-lt"/>
              <a:buAutoNum type="arabicPeriod"/>
            </a:pPr>
            <a:r>
              <a:rPr lang="en-US" sz="1400" dirty="0">
                <a:latin typeface="LMRoman10-Regular"/>
              </a:rPr>
              <a:t>So, let’s move it forward and see if any two-way interactions are justified.</a:t>
            </a:r>
          </a:p>
          <a:p>
            <a:pPr marL="342900" indent="-342900">
              <a:buFont typeface="+mj-lt"/>
              <a:buAutoNum type="arabicPeriod"/>
            </a:pPr>
            <a:r>
              <a:rPr lang="en-US" sz="1400" dirty="0">
                <a:latin typeface="LMRoman10-Regular"/>
              </a:rPr>
              <a:t>And finally, let’s see if we can justify any higher-order terms on these.</a:t>
            </a:r>
          </a:p>
        </p:txBody>
      </p:sp>
    </p:spTree>
    <p:extLst>
      <p:ext uri="{BB962C8B-B14F-4D97-AF65-F5344CB8AC3E}">
        <p14:creationId xmlns:p14="http://schemas.microsoft.com/office/powerpoint/2010/main" val="237888030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ontent Placeholder 5" descr="A screenshot of a computer&#10;&#10;Description automatically generated with low confidence">
            <a:extLst>
              <a:ext uri="{FF2B5EF4-FFF2-40B4-BE49-F238E27FC236}">
                <a16:creationId xmlns:a16="http://schemas.microsoft.com/office/drawing/2014/main" id="{85A5BD21-1844-5301-2949-76B55CF2A5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67612" y="212887"/>
            <a:ext cx="10264190" cy="6432226"/>
          </a:xfrm>
        </p:spPr>
      </p:pic>
      <p:sp>
        <p:nvSpPr>
          <p:cNvPr id="4" name="Slide Number Placeholder 3">
            <a:extLst>
              <a:ext uri="{FF2B5EF4-FFF2-40B4-BE49-F238E27FC236}">
                <a16:creationId xmlns:a16="http://schemas.microsoft.com/office/drawing/2014/main" id="{22BBB76D-81E6-5991-BD7F-EF72A95A1395}"/>
              </a:ext>
            </a:extLst>
          </p:cNvPr>
          <p:cNvSpPr>
            <a:spLocks noGrp="1"/>
          </p:cNvSpPr>
          <p:nvPr>
            <p:ph type="sldNum" sz="quarter" idx="12"/>
          </p:nvPr>
        </p:nvSpPr>
        <p:spPr/>
        <p:txBody>
          <a:bodyPr/>
          <a:lstStyle/>
          <a:p>
            <a:fld id="{998FC6E2-3800-4EB0-A18D-3856D6660061}" type="slidenum">
              <a:rPr lang="en-US" smtClean="0"/>
              <a:t>29</a:t>
            </a:fld>
            <a:endParaRPr lang="en-US"/>
          </a:p>
        </p:txBody>
      </p:sp>
    </p:spTree>
    <p:extLst>
      <p:ext uri="{BB962C8B-B14F-4D97-AF65-F5344CB8AC3E}">
        <p14:creationId xmlns:p14="http://schemas.microsoft.com/office/powerpoint/2010/main" val="28202231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AE77A-97E6-56A4-2021-E8526E14F1CB}"/>
              </a:ext>
            </a:extLst>
          </p:cNvPr>
          <p:cNvSpPr>
            <a:spLocks noGrp="1"/>
          </p:cNvSpPr>
          <p:nvPr>
            <p:ph type="title"/>
          </p:nvPr>
        </p:nvSpPr>
        <p:spPr/>
        <p:txBody>
          <a:bodyPr/>
          <a:lstStyle/>
          <a:p>
            <a:r>
              <a:rPr lang="en-US" dirty="0"/>
              <a:t>Statistical Modelling with Data</a:t>
            </a:r>
          </a:p>
        </p:txBody>
      </p:sp>
      <p:sp>
        <p:nvSpPr>
          <p:cNvPr id="3" name="Content Placeholder 2">
            <a:extLst>
              <a:ext uri="{FF2B5EF4-FFF2-40B4-BE49-F238E27FC236}">
                <a16:creationId xmlns:a16="http://schemas.microsoft.com/office/drawing/2014/main" id="{01C2E19E-1127-506F-32C7-7F89F493D60C}"/>
              </a:ext>
            </a:extLst>
          </p:cNvPr>
          <p:cNvSpPr>
            <a:spLocks noGrp="1"/>
          </p:cNvSpPr>
          <p:nvPr>
            <p:ph idx="1"/>
          </p:nvPr>
        </p:nvSpPr>
        <p:spPr>
          <a:xfrm>
            <a:off x="838200" y="1825624"/>
            <a:ext cx="10515600" cy="4540451"/>
          </a:xfrm>
        </p:spPr>
        <p:txBody>
          <a:bodyPr>
            <a:normAutofit fontScale="92500" lnSpcReduction="20000"/>
          </a:bodyPr>
          <a:lstStyle/>
          <a:p>
            <a:r>
              <a:rPr lang="en-CA" sz="1900" dirty="0">
                <a:latin typeface="Calibri" panose="020F0502020204030204" pitchFamily="34" charset="0"/>
                <a:ea typeface="SimSun" panose="02010600030101010101" pitchFamily="2" charset="-122"/>
              </a:rPr>
              <a:t>Topic 1: Statistical Modelling</a:t>
            </a:r>
            <a:endParaRPr lang="en-CA" sz="1900" dirty="0">
              <a:effectLst/>
              <a:latin typeface="Calibri" panose="020F0502020204030204" pitchFamily="34" charset="0"/>
              <a:ea typeface="SimSun" panose="02010600030101010101" pitchFamily="2" charset="-122"/>
            </a:endParaRPr>
          </a:p>
          <a:p>
            <a:pPr lvl="1"/>
            <a:r>
              <a:rPr lang="en-CA" sz="1900" dirty="0">
                <a:effectLst/>
                <a:latin typeface="Calibri" panose="020F0502020204030204" pitchFamily="34" charset="0"/>
                <a:ea typeface="SimSun" panose="02010600030101010101" pitchFamily="2" charset="-122"/>
              </a:rPr>
              <a:t>Lecture 1: First-order models with quantitative independent variables</a:t>
            </a:r>
          </a:p>
          <a:p>
            <a:r>
              <a:rPr lang="en-CA" sz="1900" dirty="0">
                <a:latin typeface="Calibri" panose="020F0502020204030204" pitchFamily="34" charset="0"/>
                <a:ea typeface="SimSun" panose="02010600030101010101" pitchFamily="2" charset="-122"/>
              </a:rPr>
              <a:t>Topic 2: Statistical Modelling with interactions (Assignment 1)</a:t>
            </a:r>
            <a:endParaRPr lang="en-CA" sz="1900" dirty="0">
              <a:effectLst/>
              <a:latin typeface="Calibri" panose="020F0502020204030204" pitchFamily="34" charset="0"/>
              <a:ea typeface="SimSun" panose="02010600030101010101" pitchFamily="2" charset="-122"/>
            </a:endParaRPr>
          </a:p>
          <a:p>
            <a:pPr lvl="1"/>
            <a:r>
              <a:rPr lang="en-CA" sz="1900" dirty="0">
                <a:latin typeface="Calibri" panose="020F0502020204030204" pitchFamily="34" charset="0"/>
                <a:ea typeface="SimSun" panose="02010600030101010101" pitchFamily="2" charset="-122"/>
              </a:rPr>
              <a:t>Lecture 2: </a:t>
            </a:r>
            <a:r>
              <a:rPr lang="en-CA" sz="1900" dirty="0">
                <a:effectLst/>
                <a:latin typeface="Calibri" panose="020F0502020204030204" pitchFamily="34" charset="0"/>
                <a:ea typeface="SimSun" panose="02010600030101010101" pitchFamily="2" charset="-122"/>
              </a:rPr>
              <a:t>Interaction effects, quantitative and qualitative variables</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3: </a:t>
            </a:r>
            <a:r>
              <a:rPr lang="en-CA" sz="1900" dirty="0">
                <a:effectLst/>
                <a:latin typeface="Calibri" panose="020F0502020204030204" pitchFamily="34" charset="0"/>
                <a:ea typeface="SimSun" panose="02010600030101010101" pitchFamily="2" charset="-122"/>
              </a:rPr>
              <a:t>Interaction effects and second-order models</a:t>
            </a:r>
          </a:p>
          <a:p>
            <a:r>
              <a:rPr lang="en-US" sz="1900" dirty="0">
                <a:latin typeface="Calibri" panose="020F0502020204030204" pitchFamily="34" charset="0"/>
                <a:ea typeface="SimSun" panose="02010600030101010101" pitchFamily="2" charset="-122"/>
              </a:rPr>
              <a:t>Topic 3: Statistical Model selection </a:t>
            </a:r>
            <a:r>
              <a:rPr lang="en-CA" sz="1900" dirty="0">
                <a:latin typeface="Calibri" panose="020F0502020204030204" pitchFamily="34" charset="0"/>
                <a:ea typeface="SimSun" panose="02010600030101010101" pitchFamily="2" charset="-122"/>
              </a:rPr>
              <a:t>(Assignment 2)</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4: </a:t>
            </a:r>
            <a:r>
              <a:rPr lang="en-CA" sz="1900" dirty="0">
                <a:effectLst/>
                <a:latin typeface="Calibri" panose="020F0502020204030204" pitchFamily="34" charset="0"/>
                <a:ea typeface="SimSun" panose="02010600030101010101" pitchFamily="2" charset="-122"/>
              </a:rPr>
              <a:t>Model selection: Stepwise regression, Forward selection and Backward Elimination</a:t>
            </a:r>
            <a:endParaRPr lang="en-US" sz="1900" dirty="0">
              <a:latin typeface="Calibri" panose="020F0502020204030204" pitchFamily="34" charset="0"/>
              <a:ea typeface="SimSun" panose="02010600030101010101" pitchFamily="2" charset="-122"/>
            </a:endParaRPr>
          </a:p>
          <a:p>
            <a:pPr lvl="1"/>
            <a:r>
              <a:rPr lang="en-US" sz="1900" dirty="0">
                <a:latin typeface="Calibri" panose="020F0502020204030204" pitchFamily="34" charset="0"/>
                <a:ea typeface="SimSun" panose="02010600030101010101" pitchFamily="2" charset="-122"/>
              </a:rPr>
              <a:t>Lecture 5: </a:t>
            </a:r>
            <a:r>
              <a:rPr lang="en-CA" sz="1900" dirty="0">
                <a:effectLst/>
                <a:latin typeface="Calibri" panose="020F0502020204030204" pitchFamily="34" charset="0"/>
                <a:ea typeface="SimSun" panose="02010600030101010101" pitchFamily="2" charset="-122"/>
              </a:rPr>
              <a:t>Model selection: </a:t>
            </a:r>
            <a:r>
              <a:rPr lang="en-US" sz="1900" dirty="0">
                <a:latin typeface="Calibri" panose="020F0502020204030204" pitchFamily="34" charset="0"/>
                <a:ea typeface="SimSun" panose="02010600030101010101" pitchFamily="2" charset="-122"/>
              </a:rPr>
              <a:t>Evaluate the reliability of the model chosen</a:t>
            </a:r>
          </a:p>
          <a:p>
            <a:r>
              <a:rPr lang="en-US" sz="1900" dirty="0">
                <a:solidFill>
                  <a:schemeClr val="bg1">
                    <a:lumMod val="75000"/>
                  </a:schemeClr>
                </a:solidFill>
                <a:latin typeface="Calibri" panose="020F0502020204030204" pitchFamily="34" charset="0"/>
                <a:ea typeface="SimSun" panose="02010600030101010101" pitchFamily="2" charset="-122"/>
              </a:rPr>
              <a:t>Topic 4: Statistical model diagnostics</a:t>
            </a:r>
          </a:p>
          <a:p>
            <a:pPr lvl="1"/>
            <a:r>
              <a:rPr lang="en-US" sz="1900" dirty="0">
                <a:solidFill>
                  <a:schemeClr val="bg1">
                    <a:lumMod val="75000"/>
                  </a:schemeClr>
                </a:solidFill>
                <a:latin typeface="Calibri" panose="020F0502020204030204" pitchFamily="34" charset="0"/>
                <a:ea typeface="SimSun" panose="02010600030101010101" pitchFamily="2" charset="-122"/>
              </a:rPr>
              <a:t>Lecture 6: </a:t>
            </a:r>
            <a:r>
              <a:rPr lang="en-CA" sz="1900" dirty="0">
                <a:solidFill>
                  <a:schemeClr val="bg1">
                    <a:lumMod val="75000"/>
                  </a:schemeClr>
                </a:solidFill>
                <a:latin typeface="Calibri" panose="020F0502020204030204" pitchFamily="34" charset="0"/>
                <a:ea typeface="SimSun" panose="02010600030101010101" pitchFamily="2" charset="-122"/>
              </a:rPr>
              <a:t>Multiple regression diagnostics: verify linearity, independence, and equal variance assumptions. </a:t>
            </a:r>
            <a:endParaRPr lang="en-US" sz="1900" dirty="0">
              <a:solidFill>
                <a:schemeClr val="bg1">
                  <a:lumMod val="75000"/>
                </a:schemeClr>
              </a:solidFill>
              <a:latin typeface="Calibri" panose="020F0502020204030204" pitchFamily="34" charset="0"/>
              <a:ea typeface="SimSun" panose="02010600030101010101" pitchFamily="2" charset="-122"/>
            </a:endParaRPr>
          </a:p>
          <a:p>
            <a:pPr lvl="1"/>
            <a:r>
              <a:rPr lang="en-US" sz="1900" dirty="0">
                <a:solidFill>
                  <a:schemeClr val="bg1">
                    <a:lumMod val="75000"/>
                  </a:schemeClr>
                </a:solidFill>
                <a:latin typeface="Calibri" panose="020F0502020204030204" pitchFamily="34" charset="0"/>
                <a:ea typeface="SimSun" panose="02010600030101010101" pitchFamily="2" charset="-122"/>
              </a:rPr>
              <a:t>Lecture 7: </a:t>
            </a:r>
            <a:r>
              <a:rPr lang="en-CA" sz="1900" dirty="0">
                <a:solidFill>
                  <a:schemeClr val="bg1">
                    <a:lumMod val="75000"/>
                  </a:schemeClr>
                </a:solidFill>
                <a:latin typeface="Calibri" panose="020F0502020204030204" pitchFamily="34" charset="0"/>
                <a:ea typeface="SimSun" panose="02010600030101010101" pitchFamily="2" charset="-122"/>
              </a:rPr>
              <a:t>Multiple regression diagnostics: verify normality assumptions and identify multicollinearity and outliers. </a:t>
            </a:r>
            <a:endParaRPr lang="en-US" sz="1900" dirty="0">
              <a:solidFill>
                <a:schemeClr val="bg1">
                  <a:lumMod val="75000"/>
                </a:schemeClr>
              </a:solidFill>
              <a:latin typeface="Calibri" panose="020F0502020204030204" pitchFamily="34" charset="0"/>
              <a:ea typeface="SimSun" panose="02010600030101010101" pitchFamily="2" charset="-122"/>
            </a:endParaRPr>
          </a:p>
          <a:p>
            <a:pPr lvl="1"/>
            <a:r>
              <a:rPr lang="en-US" sz="1900" dirty="0">
                <a:solidFill>
                  <a:schemeClr val="bg1">
                    <a:lumMod val="75000"/>
                  </a:schemeClr>
                </a:solidFill>
                <a:latin typeface="Calibri" panose="020F0502020204030204" pitchFamily="34" charset="0"/>
                <a:ea typeface="SimSun" panose="02010600030101010101" pitchFamily="2" charset="-122"/>
              </a:rPr>
              <a:t>Lecture 8: </a:t>
            </a:r>
            <a:r>
              <a:rPr lang="en-CA" sz="1900" dirty="0">
                <a:solidFill>
                  <a:schemeClr val="bg1">
                    <a:lumMod val="75000"/>
                  </a:schemeClr>
                </a:solidFill>
                <a:effectLst/>
                <a:latin typeface="Calibri" panose="020F0502020204030204" pitchFamily="34" charset="0"/>
                <a:ea typeface="SimSun" panose="02010600030101010101" pitchFamily="2" charset="-122"/>
              </a:rPr>
              <a:t>Multiple regression diagnostics: data transformation</a:t>
            </a:r>
          </a:p>
          <a:p>
            <a:r>
              <a:rPr lang="en-US" sz="1900" dirty="0">
                <a:solidFill>
                  <a:schemeClr val="bg1">
                    <a:lumMod val="75000"/>
                  </a:schemeClr>
                </a:solidFill>
                <a:latin typeface="Calibri" panose="020F0502020204030204" pitchFamily="34" charset="0"/>
                <a:ea typeface="SimSun" panose="02010600030101010101" pitchFamily="2" charset="-122"/>
              </a:rPr>
              <a:t>Topic 5: Transfer learning</a:t>
            </a:r>
          </a:p>
          <a:p>
            <a:pPr lvl="1"/>
            <a:r>
              <a:rPr lang="en-US" sz="1900" dirty="0">
                <a:solidFill>
                  <a:schemeClr val="bg1">
                    <a:lumMod val="75000"/>
                  </a:schemeClr>
                </a:solidFill>
                <a:latin typeface="Calibri" panose="020F0502020204030204" pitchFamily="34" charset="0"/>
                <a:ea typeface="SimSun" panose="02010600030101010101" pitchFamily="2" charset="-122"/>
              </a:rPr>
              <a:t>Lecture 9: </a:t>
            </a:r>
            <a:r>
              <a:rPr lang="en-CA" sz="1900" dirty="0">
                <a:solidFill>
                  <a:schemeClr val="bg1">
                    <a:lumMod val="75000"/>
                  </a:schemeClr>
                </a:solidFill>
                <a:effectLst/>
                <a:latin typeface="Calibri" panose="020F0502020204030204" pitchFamily="34" charset="0"/>
                <a:ea typeface="SimSun" panose="02010600030101010101" pitchFamily="2" charset="-122"/>
              </a:rPr>
              <a:t>Transfer-learning (Bonus): standing on the shoulders of giants. </a:t>
            </a:r>
            <a:endParaRPr lang="en-US" sz="1900" dirty="0">
              <a:solidFill>
                <a:schemeClr val="bg1">
                  <a:lumMod val="75000"/>
                </a:schemeClr>
              </a:solidFill>
              <a:latin typeface="Calibri" panose="020F0502020204030204" pitchFamily="34" charset="0"/>
              <a:ea typeface="SimSun" panose="02010600030101010101" pitchFamily="2" charset="-122"/>
            </a:endParaRPr>
          </a:p>
          <a:p>
            <a:endParaRPr lang="en-US" sz="2400" dirty="0">
              <a:latin typeface="Calibri" panose="020F0502020204030204" pitchFamily="34" charset="0"/>
              <a:ea typeface="SimSun" panose="02010600030101010101" pitchFamily="2" charset="-122"/>
            </a:endParaRPr>
          </a:p>
          <a:p>
            <a:endParaRPr lang="en-US" sz="2400" dirty="0">
              <a:latin typeface="Calibri" panose="020F0502020204030204" pitchFamily="34" charset="0"/>
              <a:ea typeface="SimSun" panose="02010600030101010101" pitchFamily="2" charset="-122"/>
            </a:endParaRPr>
          </a:p>
          <a:p>
            <a:endParaRPr lang="en-US" sz="3600" dirty="0"/>
          </a:p>
        </p:txBody>
      </p:sp>
      <p:pic>
        <p:nvPicPr>
          <p:cNvPr id="4" name="Picture 3" descr="Shape&#10;&#10;Description automatically generated with medium confidence">
            <a:extLst>
              <a:ext uri="{FF2B5EF4-FFF2-40B4-BE49-F238E27FC236}">
                <a16:creationId xmlns:a16="http://schemas.microsoft.com/office/drawing/2014/main" id="{CB491ED6-183F-2D2C-836F-65EC155DE4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5" name="Slide Number Placeholder 4">
            <a:extLst>
              <a:ext uri="{FF2B5EF4-FFF2-40B4-BE49-F238E27FC236}">
                <a16:creationId xmlns:a16="http://schemas.microsoft.com/office/drawing/2014/main" id="{CC409315-2F89-DB03-F652-89A943D22310}"/>
              </a:ext>
            </a:extLst>
          </p:cNvPr>
          <p:cNvSpPr>
            <a:spLocks noGrp="1"/>
          </p:cNvSpPr>
          <p:nvPr>
            <p:ph type="sldNum" sz="quarter" idx="12"/>
          </p:nvPr>
        </p:nvSpPr>
        <p:spPr/>
        <p:txBody>
          <a:bodyPr/>
          <a:lstStyle/>
          <a:p>
            <a:fld id="{998FC6E2-3800-4EB0-A18D-3856D6660061}" type="slidenum">
              <a:rPr lang="en-US" smtClean="0"/>
              <a:t>3</a:t>
            </a:fld>
            <a:endParaRPr lang="en-US"/>
          </a:p>
        </p:txBody>
      </p:sp>
    </p:spTree>
    <p:extLst>
      <p:ext uri="{BB962C8B-B14F-4D97-AF65-F5344CB8AC3E}">
        <p14:creationId xmlns:p14="http://schemas.microsoft.com/office/powerpoint/2010/main" val="23790993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5182" r="25182"/>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30</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15</a:t>
            </a:r>
            <a:br>
              <a:rPr lang="en-US" dirty="0"/>
            </a:br>
            <a:r>
              <a:rPr lang="en-US" dirty="0"/>
              <a:t>Answers</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30</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Lecture_5.R</a:t>
            </a:r>
          </a:p>
        </p:txBody>
      </p:sp>
      <p:sp>
        <p:nvSpPr>
          <p:cNvPr id="3" name="TextBox 2">
            <a:extLst>
              <a:ext uri="{FF2B5EF4-FFF2-40B4-BE49-F238E27FC236}">
                <a16:creationId xmlns:a16="http://schemas.microsoft.com/office/drawing/2014/main" id="{608C90D2-7006-3FB5-0DA0-D4ADE2F34A8B}"/>
              </a:ext>
            </a:extLst>
          </p:cNvPr>
          <p:cNvSpPr txBox="1"/>
          <p:nvPr/>
        </p:nvSpPr>
        <p:spPr>
          <a:xfrm>
            <a:off x="5331792" y="1875276"/>
            <a:ext cx="6557615" cy="2062103"/>
          </a:xfrm>
          <a:prstGeom prst="rect">
            <a:avLst/>
          </a:prstGeom>
          <a:noFill/>
        </p:spPr>
        <p:txBody>
          <a:bodyPr wrap="square" rtlCol="0">
            <a:spAutoFit/>
          </a:bodyPr>
          <a:lstStyle/>
          <a:p>
            <a:r>
              <a:rPr lang="en-US" sz="1600" dirty="0"/>
              <a:t>Optimal models:</a:t>
            </a:r>
          </a:p>
          <a:p>
            <a:endParaRPr lang="en-US" sz="1600" dirty="0"/>
          </a:p>
          <a:p>
            <a:r>
              <a:rPr lang="en-US" sz="1600" dirty="0"/>
              <a:t>optimal_model_approach1=lm(Y ~ X2+X4+X5+I(X2^2), data=workhours)</a:t>
            </a:r>
          </a:p>
          <a:p>
            <a:endParaRPr lang="en-US" sz="1600" dirty="0"/>
          </a:p>
          <a:p>
            <a:r>
              <a:rPr lang="en-US" sz="1600" dirty="0"/>
              <a:t>optimal_model_approach2=lm(Y ~ X2+X4+X5+I(X2^2), data=workhours)</a:t>
            </a:r>
          </a:p>
          <a:p>
            <a:endParaRPr lang="en-US" sz="1600" dirty="0"/>
          </a:p>
          <a:p>
            <a:r>
              <a:rPr lang="en-US" sz="1600" dirty="0"/>
              <a:t>optimal_model_approach3 &lt;-lm(Y~(X1+X2+X3+X4+X5+X6+X1:X6+X2:X6), data=</a:t>
            </a:r>
            <a:r>
              <a:rPr lang="en-US" sz="1600"/>
              <a:t>workhours)</a:t>
            </a:r>
            <a:endParaRPr lang="en-US" sz="1600" dirty="0"/>
          </a:p>
        </p:txBody>
      </p:sp>
    </p:spTree>
    <p:extLst>
      <p:ext uri="{BB962C8B-B14F-4D97-AF65-F5344CB8AC3E}">
        <p14:creationId xmlns:p14="http://schemas.microsoft.com/office/powerpoint/2010/main" val="62269970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EDA376-E460-F7A8-B5FA-A67B0D8A69D5}"/>
              </a:ext>
            </a:extLst>
          </p:cNvPr>
          <p:cNvSpPr>
            <a:spLocks noGrp="1"/>
          </p:cNvSpPr>
          <p:nvPr>
            <p:ph type="title"/>
          </p:nvPr>
        </p:nvSpPr>
        <p:spPr>
          <a:xfrm>
            <a:off x="6513788" y="365125"/>
            <a:ext cx="4840010" cy="1807305"/>
          </a:xfrm>
        </p:spPr>
        <p:txBody>
          <a:bodyPr>
            <a:normAutofit/>
          </a:bodyPr>
          <a:lstStyle/>
          <a:p>
            <a:r>
              <a:rPr lang="en-US" dirty="0"/>
              <a:t>Take away messages</a:t>
            </a:r>
          </a:p>
        </p:txBody>
      </p:sp>
      <p:pic>
        <p:nvPicPr>
          <p:cNvPr id="5" name="Picture 4">
            <a:extLst>
              <a:ext uri="{FF2B5EF4-FFF2-40B4-BE49-F238E27FC236}">
                <a16:creationId xmlns:a16="http://schemas.microsoft.com/office/drawing/2014/main" id="{C8C2E946-FDCD-1BE8-DB6B-D583D80F35B1}"/>
              </a:ext>
            </a:extLst>
          </p:cNvPr>
          <p:cNvPicPr>
            <a:picLocks noChangeAspect="1"/>
          </p:cNvPicPr>
          <p:nvPr/>
        </p:nvPicPr>
        <p:blipFill rotWithShape="1">
          <a:blip r:embed="rId2"/>
          <a:srcRect l="20311" r="29520"/>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C4C2F3B0-0B87-D272-67BA-A8245A0F4C14}"/>
              </a:ext>
            </a:extLst>
          </p:cNvPr>
          <p:cNvSpPr>
            <a:spLocks noGrp="1"/>
          </p:cNvSpPr>
          <p:nvPr>
            <p:ph idx="1"/>
          </p:nvPr>
        </p:nvSpPr>
        <p:spPr>
          <a:xfrm>
            <a:off x="6513788" y="2333297"/>
            <a:ext cx="4840010" cy="3843666"/>
          </a:xfrm>
        </p:spPr>
        <p:txBody>
          <a:bodyPr>
            <a:normAutofit/>
          </a:bodyPr>
          <a:lstStyle/>
          <a:p>
            <a:r>
              <a:rPr lang="en-US" sz="2000" dirty="0"/>
              <a:t>Statistics: </a:t>
            </a:r>
          </a:p>
          <a:p>
            <a:pPr lvl="1"/>
            <a:r>
              <a:rPr lang="en-US" sz="1600" dirty="0"/>
              <a:t>Model selection based on p-values of predictor’s coefficients OR combos 5 criterion</a:t>
            </a:r>
          </a:p>
          <a:p>
            <a:pPr lvl="1"/>
            <a:r>
              <a:rPr lang="en-US" sz="1600" dirty="0"/>
              <a:t>Correlation measures the extent to which two or more variables fluctuate in relation to each other. </a:t>
            </a:r>
          </a:p>
          <a:p>
            <a:pPr lvl="2"/>
            <a:r>
              <a:rPr lang="en-US" sz="1200" dirty="0"/>
              <a:t>Pearson correlation </a:t>
            </a:r>
          </a:p>
          <a:p>
            <a:pPr lvl="2"/>
            <a:r>
              <a:rPr lang="en-US" sz="1200" dirty="0"/>
              <a:t>Spearman rank correlation </a:t>
            </a:r>
          </a:p>
          <a:p>
            <a:r>
              <a:rPr lang="en-US" sz="2000" dirty="0"/>
              <a:t>Code:</a:t>
            </a:r>
          </a:p>
          <a:p>
            <a:pPr lvl="1"/>
            <a:r>
              <a:rPr lang="en-US" sz="1600" dirty="0" err="1"/>
              <a:t>ols_step_best_subset</a:t>
            </a:r>
            <a:endParaRPr lang="en-US" sz="1600" dirty="0"/>
          </a:p>
          <a:p>
            <a:pPr lvl="1"/>
            <a:r>
              <a:rPr lang="en-US" sz="1600" dirty="0" err="1"/>
              <a:t>cor</a:t>
            </a:r>
            <a:r>
              <a:rPr lang="en-US" sz="1600" dirty="0"/>
              <a:t>(</a:t>
            </a:r>
            <a:r>
              <a:rPr lang="en-US" sz="1600" dirty="0" err="1"/>
              <a:t>x,y</a:t>
            </a:r>
            <a:r>
              <a:rPr lang="en-US" sz="1600" dirty="0"/>
              <a:t>)</a:t>
            </a:r>
          </a:p>
          <a:p>
            <a:pPr lvl="1"/>
            <a:r>
              <a:rPr lang="en-US" sz="1600" dirty="0" err="1"/>
              <a:t>ggpairs</a:t>
            </a:r>
            <a:r>
              <a:rPr lang="en-US" sz="1600" dirty="0"/>
              <a:t>(data, lower = list(continuous = "</a:t>
            </a:r>
            <a:r>
              <a:rPr lang="en-US" sz="1600" dirty="0" err="1"/>
              <a:t>smooth_loess</a:t>
            </a:r>
            <a:r>
              <a:rPr lang="en-US" sz="1600" dirty="0"/>
              <a:t>", combo ="</a:t>
            </a:r>
            <a:r>
              <a:rPr lang="en-US" sz="1600" dirty="0" err="1"/>
              <a:t>facethist</a:t>
            </a:r>
            <a:r>
              <a:rPr lang="en-US" sz="1600" dirty="0"/>
              <a:t>", discrete = "</a:t>
            </a:r>
            <a:r>
              <a:rPr lang="en-US" sz="1600" dirty="0" err="1"/>
              <a:t>facetbar</a:t>
            </a:r>
            <a:r>
              <a:rPr lang="en-US" sz="1600" dirty="0"/>
              <a:t>", </a:t>
            </a:r>
            <a:r>
              <a:rPr lang="en-US" sz="1600" dirty="0" err="1"/>
              <a:t>na</a:t>
            </a:r>
            <a:r>
              <a:rPr lang="en-US" sz="1600" dirty="0"/>
              <a:t> = "</a:t>
            </a:r>
            <a:r>
              <a:rPr lang="en-US" sz="1600" dirty="0" err="1"/>
              <a:t>na</a:t>
            </a:r>
            <a:r>
              <a:rPr lang="en-US" sz="1600" dirty="0"/>
              <a:t>")))</a:t>
            </a:r>
          </a:p>
        </p:txBody>
      </p:sp>
      <p:pic>
        <p:nvPicPr>
          <p:cNvPr id="4" name="Picture 3" descr="Shape&#10;&#10;Description automatically generated with medium confidence">
            <a:extLst>
              <a:ext uri="{FF2B5EF4-FFF2-40B4-BE49-F238E27FC236}">
                <a16:creationId xmlns:a16="http://schemas.microsoft.com/office/drawing/2014/main" id="{53138E67-25FF-A60F-F4E9-D7A65E3312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6" name="Slide Number Placeholder 5">
            <a:extLst>
              <a:ext uri="{FF2B5EF4-FFF2-40B4-BE49-F238E27FC236}">
                <a16:creationId xmlns:a16="http://schemas.microsoft.com/office/drawing/2014/main" id="{AC4A46E4-530E-E4A9-8C08-2AF570986BAA}"/>
              </a:ext>
            </a:extLst>
          </p:cNvPr>
          <p:cNvSpPr>
            <a:spLocks noGrp="1"/>
          </p:cNvSpPr>
          <p:nvPr>
            <p:ph type="sldNum" sz="quarter" idx="12"/>
          </p:nvPr>
        </p:nvSpPr>
        <p:spPr/>
        <p:txBody>
          <a:bodyPr/>
          <a:lstStyle/>
          <a:p>
            <a:fld id="{998FC6E2-3800-4EB0-A18D-3856D6660061}" type="slidenum">
              <a:rPr lang="en-US" smtClean="0"/>
              <a:t>31</a:t>
            </a:fld>
            <a:endParaRPr lang="en-US"/>
          </a:p>
        </p:txBody>
      </p:sp>
    </p:spTree>
    <p:extLst>
      <p:ext uri="{BB962C8B-B14F-4D97-AF65-F5344CB8AC3E}">
        <p14:creationId xmlns:p14="http://schemas.microsoft.com/office/powerpoint/2010/main" val="2454560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Skydivers make a formation above the clouds">
            <a:extLst>
              <a:ext uri="{FF2B5EF4-FFF2-40B4-BE49-F238E27FC236}">
                <a16:creationId xmlns:a16="http://schemas.microsoft.com/office/drawing/2014/main" id="{EC3FCB62-C8D7-D8FD-D091-C1E9A0BCF8F4}"/>
              </a:ext>
            </a:extLst>
          </p:cNvPr>
          <p:cNvPicPr>
            <a:picLocks noChangeAspect="1"/>
          </p:cNvPicPr>
          <p:nvPr/>
        </p:nvPicPr>
        <p:blipFill rotWithShape="1">
          <a:blip r:embed="rId2"/>
          <a:srcRect l="435" t="6593" r="20745" b="-1"/>
          <a:stretch/>
        </p:blipFill>
        <p:spPr>
          <a:xfrm>
            <a:off x="3522468" y="10"/>
            <a:ext cx="8669532" cy="6857990"/>
          </a:xfrm>
          <a:prstGeom prst="rect">
            <a:avLst/>
          </a:prstGeom>
        </p:spPr>
      </p:pic>
      <p:sp>
        <p:nvSpPr>
          <p:cNvPr id="13" name="Rectangle 1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483EE1F1-C958-45C8-A9BE-5EED28DF5E10}"/>
              </a:ext>
            </a:extLst>
          </p:cNvPr>
          <p:cNvSpPr>
            <a:spLocks noGrp="1"/>
          </p:cNvSpPr>
          <p:nvPr>
            <p:ph type="title"/>
          </p:nvPr>
        </p:nvSpPr>
        <p:spPr>
          <a:xfrm>
            <a:off x="371094" y="1161288"/>
            <a:ext cx="3438144" cy="1124712"/>
          </a:xfrm>
        </p:spPr>
        <p:txBody>
          <a:bodyPr anchor="b">
            <a:normAutofit/>
          </a:bodyPr>
          <a:lstStyle/>
          <a:p>
            <a:r>
              <a:rPr lang="en-US" sz="2800"/>
              <a:t>Thank you</a:t>
            </a:r>
          </a:p>
        </p:txBody>
      </p:sp>
      <p:sp>
        <p:nvSpPr>
          <p:cNvPr id="15" name="Rectangle 1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9F2AAE4C-2C8D-5111-6B16-44A00BD83FEE}"/>
              </a:ext>
            </a:extLst>
          </p:cNvPr>
          <p:cNvSpPr>
            <a:spLocks noGrp="1"/>
          </p:cNvSpPr>
          <p:nvPr>
            <p:ph idx="1"/>
          </p:nvPr>
        </p:nvSpPr>
        <p:spPr>
          <a:xfrm>
            <a:off x="371094" y="2718054"/>
            <a:ext cx="3438906" cy="3207258"/>
          </a:xfrm>
        </p:spPr>
        <p:txBody>
          <a:bodyPr anchor="t">
            <a:normAutofit/>
          </a:bodyPr>
          <a:lstStyle/>
          <a:p>
            <a:r>
              <a:rPr lang="en-US" sz="1700" dirty="0"/>
              <a:t>Questions OR Comments?</a:t>
            </a:r>
          </a:p>
          <a:p>
            <a:pPr marL="0" indent="0">
              <a:buNone/>
            </a:pPr>
            <a:endParaRPr lang="en-US" sz="1700" dirty="0"/>
          </a:p>
          <a:p>
            <a:r>
              <a:rPr lang="en-US" sz="1700" dirty="0"/>
              <a:t>Slack channel: section2-course-documents</a:t>
            </a:r>
          </a:p>
          <a:p>
            <a:r>
              <a:rPr lang="en-US" sz="1700" dirty="0"/>
              <a:t>Email: </a:t>
            </a:r>
            <a:r>
              <a:rPr lang="en-CA" sz="1700" u="sng" dirty="0">
                <a:effectLst/>
                <a:latin typeface="Calibri" panose="020F0502020204030204" pitchFamily="34" charset="0"/>
                <a:ea typeface="SimSun" panose="02010600030101010101" pitchFamily="2" charset="-122"/>
                <a:hlinkClick r:id="rId3">
                  <a:extLst>
                    <a:ext uri="{A12FA001-AC4F-418D-AE19-62706E023703}">
                      <ahyp:hlinkClr xmlns:ahyp="http://schemas.microsoft.com/office/drawing/2018/hyperlinkcolor" val="tx"/>
                    </a:ext>
                  </a:extLst>
                </a:hlinkClick>
              </a:rPr>
              <a:t>qing.li2@uclagary.ca</a:t>
            </a:r>
            <a:endParaRPr lang="en-CA" sz="1700" u="sng" dirty="0">
              <a:effectLst/>
              <a:latin typeface="Calibri" panose="020F0502020204030204" pitchFamily="34" charset="0"/>
              <a:ea typeface="SimSun" panose="02010600030101010101" pitchFamily="2" charset="-122"/>
            </a:endParaRPr>
          </a:p>
          <a:p>
            <a:endParaRPr lang="en-US" sz="1700" dirty="0"/>
          </a:p>
          <a:p>
            <a:pPr marL="457200" lvl="1" indent="0">
              <a:buNone/>
            </a:pPr>
            <a:r>
              <a:rPr lang="en-US" sz="1700" dirty="0"/>
              <a:t>  </a:t>
            </a:r>
          </a:p>
        </p:txBody>
      </p:sp>
      <p:sp>
        <p:nvSpPr>
          <p:cNvPr id="4" name="Slide Number Placeholder 3">
            <a:extLst>
              <a:ext uri="{FF2B5EF4-FFF2-40B4-BE49-F238E27FC236}">
                <a16:creationId xmlns:a16="http://schemas.microsoft.com/office/drawing/2014/main" id="{7B9BF697-75D2-9C0C-DBB9-3F070E5694FB}"/>
              </a:ext>
            </a:extLst>
          </p:cNvPr>
          <p:cNvSpPr>
            <a:spLocks noGrp="1"/>
          </p:cNvSpPr>
          <p:nvPr>
            <p:ph type="sldNum" sz="quarter" idx="12"/>
          </p:nvPr>
        </p:nvSpPr>
        <p:spPr>
          <a:xfrm>
            <a:off x="9077706" y="6356350"/>
            <a:ext cx="2743200" cy="365125"/>
          </a:xfrm>
        </p:spPr>
        <p:txBody>
          <a:bodyPr>
            <a:normAutofit/>
          </a:bodyPr>
          <a:lstStyle/>
          <a:p>
            <a:pPr>
              <a:spcAft>
                <a:spcPts val="600"/>
              </a:spcAft>
            </a:pPr>
            <a:fld id="{998FC6E2-3800-4EB0-A18D-3856D6660061}" type="slidenum">
              <a:rPr lang="en-US">
                <a:solidFill>
                  <a:schemeClr val="tx1"/>
                </a:solidFill>
              </a:rPr>
              <a:pPr>
                <a:spcAft>
                  <a:spcPts val="600"/>
                </a:spcAft>
              </a:pPr>
              <a:t>32</a:t>
            </a:fld>
            <a:endParaRPr lang="en-US">
              <a:solidFill>
                <a:schemeClr val="tx1"/>
              </a:solidFill>
            </a:endParaRPr>
          </a:p>
        </p:txBody>
      </p:sp>
    </p:spTree>
    <p:extLst>
      <p:ext uri="{BB962C8B-B14F-4D97-AF65-F5344CB8AC3E}">
        <p14:creationId xmlns:p14="http://schemas.microsoft.com/office/powerpoint/2010/main" val="3349761612"/>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08012-BD23-6529-DE28-08B7234FFDFA}"/>
              </a:ext>
            </a:extLst>
          </p:cNvPr>
          <p:cNvSpPr>
            <a:spLocks noGrp="1"/>
          </p:cNvSpPr>
          <p:nvPr>
            <p:ph type="title"/>
          </p:nvPr>
        </p:nvSpPr>
        <p:spPr/>
        <p:txBody>
          <a:bodyPr/>
          <a:lstStyle/>
          <a:p>
            <a:r>
              <a:rPr lang="en-US" dirty="0"/>
              <a:t>Statistical Modelling with Data</a:t>
            </a:r>
          </a:p>
        </p:txBody>
      </p:sp>
      <p:sp>
        <p:nvSpPr>
          <p:cNvPr id="3" name="Content Placeholder 2">
            <a:extLst>
              <a:ext uri="{FF2B5EF4-FFF2-40B4-BE49-F238E27FC236}">
                <a16:creationId xmlns:a16="http://schemas.microsoft.com/office/drawing/2014/main" id="{50B6C872-5DAD-9348-072C-8631A2E7C74E}"/>
              </a:ext>
            </a:extLst>
          </p:cNvPr>
          <p:cNvSpPr>
            <a:spLocks noGrp="1"/>
          </p:cNvSpPr>
          <p:nvPr>
            <p:ph idx="1"/>
          </p:nvPr>
        </p:nvSpPr>
        <p:spPr>
          <a:xfrm>
            <a:off x="838200" y="1825625"/>
            <a:ext cx="10515600" cy="4144251"/>
          </a:xfrm>
        </p:spPr>
        <p:txBody>
          <a:bodyPr>
            <a:normAutofit/>
          </a:bodyPr>
          <a:lstStyle/>
          <a:p>
            <a:pPr marL="0" marR="0" lvl="0" indent="0">
              <a:lnSpc>
                <a:spcPct val="107000"/>
              </a:lnSpc>
              <a:spcBef>
                <a:spcPts val="0"/>
              </a:spcBef>
              <a:spcAft>
                <a:spcPts val="0"/>
              </a:spcAft>
              <a:buClr>
                <a:srgbClr val="000000"/>
              </a:buClr>
              <a:buNone/>
            </a:pPr>
            <a:r>
              <a:rPr lang="en-CA" sz="1800" b="1" dirty="0">
                <a:effectLst/>
                <a:ea typeface="Noto Sans Symbols"/>
                <a:cs typeface="Noto Sans Symbols"/>
              </a:rPr>
              <a:t>Learning Outcomes: At the end of the course, participants will be able to</a:t>
            </a:r>
            <a:endParaRPr lang="en-US" sz="1800" dirty="0">
              <a:effectLst/>
              <a:ea typeface="Noto Sans Symbols"/>
              <a:cs typeface="Noto Sans Symbols"/>
            </a:endParaRPr>
          </a:p>
          <a:p>
            <a:pPr marL="800100" lvl="1" indent="-342900">
              <a:lnSpc>
                <a:spcPct val="107000"/>
              </a:lnSpc>
              <a:spcBef>
                <a:spcPts val="0"/>
              </a:spcBef>
              <a:buFont typeface="+mj-lt"/>
              <a:buAutoNum type="arabicPeriod"/>
            </a:pPr>
            <a:r>
              <a:rPr lang="en-CA" sz="1800" dirty="0">
                <a:ea typeface="SimSun" panose="02010600030101010101" pitchFamily="2" charset="-122"/>
              </a:rPr>
              <a:t>Model the multiple linear relationships between a response variable (Y) and all explanatory variables (both categorical and numerical variables) with interaction terms.  Interpret model parameter estimates, construct confidence intervals for regression coefficients, evaluate model fits, and visualize correlations between a response variable (Y) and all explanatory variables (X) by graphs (scatter plot, residual plot) to assess model validity.</a:t>
            </a:r>
            <a:endParaRPr lang="en-US" sz="1800" dirty="0">
              <a:ea typeface="SimSun" panose="02010600030101010101" pitchFamily="2" charset="-122"/>
            </a:endParaRPr>
          </a:p>
          <a:p>
            <a:pPr marL="800100" lvl="1" indent="-342900">
              <a:lnSpc>
                <a:spcPct val="107000"/>
              </a:lnSpc>
              <a:spcBef>
                <a:spcPts val="0"/>
              </a:spcBef>
              <a:buFont typeface="+mj-lt"/>
              <a:buAutoNum type="arabicPeriod"/>
            </a:pPr>
            <a:r>
              <a:rPr lang="en-CA" sz="1800" dirty="0">
                <a:ea typeface="SimSun" panose="02010600030101010101" pitchFamily="2" charset="-122"/>
              </a:rPr>
              <a:t>Predict the response variable at a certain level of the explanatory variables once the fit model exists.</a:t>
            </a:r>
            <a:endParaRPr lang="en-US" sz="1800" dirty="0">
              <a:ea typeface="SimSun" panose="02010600030101010101" pitchFamily="2" charset="-122"/>
            </a:endParaRPr>
          </a:p>
          <a:p>
            <a:pPr marL="800100" lvl="1" indent="-342900">
              <a:lnSpc>
                <a:spcPct val="107000"/>
              </a:lnSpc>
              <a:spcBef>
                <a:spcPts val="0"/>
              </a:spcBef>
              <a:buFont typeface="+mj-lt"/>
              <a:buAutoNum type="arabicPeriod"/>
            </a:pPr>
            <a:r>
              <a:rPr lang="en-CA" sz="1800" dirty="0">
                <a:ea typeface="SimSun" panose="02010600030101010101" pitchFamily="2" charset="-122"/>
              </a:rPr>
              <a:t>Implement R-software and analyze statistical results for biomedical and other data.</a:t>
            </a:r>
            <a:endParaRPr lang="en-US" sz="1800" dirty="0">
              <a:ea typeface="SimSun" panose="02010600030101010101" pitchFamily="2" charset="-122"/>
            </a:endParaRPr>
          </a:p>
          <a:p>
            <a:r>
              <a:rPr lang="en-US" sz="1800" b="1" dirty="0"/>
              <a:t>Evaluations</a:t>
            </a:r>
          </a:p>
          <a:p>
            <a:pPr marL="800100" lvl="1" indent="-342900">
              <a:buFont typeface="+mj-lt"/>
              <a:buAutoNum type="arabicPeriod"/>
            </a:pPr>
            <a:r>
              <a:rPr lang="en-CA" sz="1800" dirty="0">
                <a:ea typeface="SimSun" panose="02010600030101010101" pitchFamily="2" charset="-122"/>
              </a:rPr>
              <a:t>Assignments will be posted on Slack (our communication tool with students). </a:t>
            </a:r>
            <a:endParaRPr lang="en-US" sz="1800" dirty="0">
              <a:ea typeface="SimSun" panose="02010600030101010101" pitchFamily="2" charset="-122"/>
            </a:endParaRPr>
          </a:p>
          <a:p>
            <a:pPr marL="800100" lvl="1" indent="-342900">
              <a:buFont typeface="+mj-lt"/>
              <a:buAutoNum type="arabicPeriod"/>
            </a:pPr>
            <a:r>
              <a:rPr lang="en-CA" sz="1800" dirty="0">
                <a:ea typeface="SimSun" panose="02010600030101010101" pitchFamily="2" charset="-122"/>
              </a:rPr>
              <a:t>Students must attend 70% (6/9) of the sessions in order to receive the certificate and are encouraged to work on the assignments progressively throughout the course as the relevant material is covered.</a:t>
            </a:r>
            <a:endParaRPr lang="en-US" sz="1800" dirty="0">
              <a:ea typeface="SimSun" panose="02010600030101010101" pitchFamily="2" charset="-122"/>
            </a:endParaRPr>
          </a:p>
        </p:txBody>
      </p:sp>
      <p:pic>
        <p:nvPicPr>
          <p:cNvPr id="4" name="Picture 3" descr="Shape&#10;&#10;Description automatically generated with medium confidence">
            <a:extLst>
              <a:ext uri="{FF2B5EF4-FFF2-40B4-BE49-F238E27FC236}">
                <a16:creationId xmlns:a16="http://schemas.microsoft.com/office/drawing/2014/main" id="{E152DECB-3FF3-DC55-6302-FBC03BA17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5" name="Slide Number Placeholder 4">
            <a:extLst>
              <a:ext uri="{FF2B5EF4-FFF2-40B4-BE49-F238E27FC236}">
                <a16:creationId xmlns:a16="http://schemas.microsoft.com/office/drawing/2014/main" id="{F23C31BB-31C2-7C9C-208F-603CDBC948F4}"/>
              </a:ext>
            </a:extLst>
          </p:cNvPr>
          <p:cNvSpPr>
            <a:spLocks noGrp="1"/>
          </p:cNvSpPr>
          <p:nvPr>
            <p:ph type="sldNum" sz="quarter" idx="12"/>
          </p:nvPr>
        </p:nvSpPr>
        <p:spPr/>
        <p:txBody>
          <a:bodyPr/>
          <a:lstStyle/>
          <a:p>
            <a:fld id="{998FC6E2-3800-4EB0-A18D-3856D6660061}" type="slidenum">
              <a:rPr lang="en-US" smtClean="0"/>
              <a:t>4</a:t>
            </a:fld>
            <a:endParaRPr lang="en-US"/>
          </a:p>
        </p:txBody>
      </p:sp>
    </p:spTree>
    <p:extLst>
      <p:ext uri="{BB962C8B-B14F-4D97-AF65-F5344CB8AC3E}">
        <p14:creationId xmlns:p14="http://schemas.microsoft.com/office/powerpoint/2010/main" val="490262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0B1A4B-7DA5-31E0-BF48-03F910E0466B}"/>
              </a:ext>
            </a:extLst>
          </p:cNvPr>
          <p:cNvSpPr>
            <a:spLocks noGrp="1"/>
          </p:cNvSpPr>
          <p:nvPr>
            <p:ph type="title"/>
          </p:nvPr>
        </p:nvSpPr>
        <p:spPr>
          <a:xfrm>
            <a:off x="6513788" y="365125"/>
            <a:ext cx="4840010" cy="1807305"/>
          </a:xfrm>
        </p:spPr>
        <p:txBody>
          <a:bodyPr>
            <a:normAutofit/>
          </a:bodyPr>
          <a:lstStyle/>
          <a:p>
            <a:r>
              <a:rPr lang="en-US" dirty="0"/>
              <a:t>Statistical Modelling with Data</a:t>
            </a:r>
          </a:p>
        </p:txBody>
      </p:sp>
      <p:pic>
        <p:nvPicPr>
          <p:cNvPr id="5" name="Picture 4" descr="Magnifying glass showing decling performance">
            <a:extLst>
              <a:ext uri="{FF2B5EF4-FFF2-40B4-BE49-F238E27FC236}">
                <a16:creationId xmlns:a16="http://schemas.microsoft.com/office/drawing/2014/main" id="{8994AE61-25C9-6A26-B9D6-01D69E474D3E}"/>
              </a:ext>
            </a:extLst>
          </p:cNvPr>
          <p:cNvPicPr>
            <a:picLocks noChangeAspect="1"/>
          </p:cNvPicPr>
          <p:nvPr/>
        </p:nvPicPr>
        <p:blipFill rotWithShape="1">
          <a:blip r:embed="rId3"/>
          <a:srcRect l="4951" r="35515" b="-1"/>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C67AC88D-51D3-30B8-C74E-9BC4E82D92C3}"/>
              </a:ext>
            </a:extLst>
          </p:cNvPr>
          <p:cNvSpPr>
            <a:spLocks noGrp="1"/>
          </p:cNvSpPr>
          <p:nvPr>
            <p:ph idx="1"/>
          </p:nvPr>
        </p:nvSpPr>
        <p:spPr>
          <a:xfrm>
            <a:off x="6513788" y="2333297"/>
            <a:ext cx="4840010" cy="3843666"/>
          </a:xfrm>
        </p:spPr>
        <p:txBody>
          <a:bodyPr>
            <a:normAutofit/>
          </a:bodyPr>
          <a:lstStyle/>
          <a:p>
            <a:r>
              <a:rPr lang="en-US" sz="2000" dirty="0"/>
              <a:t>Supportive materials</a:t>
            </a:r>
          </a:p>
          <a:p>
            <a:pPr lvl="1"/>
            <a:r>
              <a:rPr lang="en-US" sz="2000" dirty="0"/>
              <a:t>Lectures slides (2023)</a:t>
            </a:r>
          </a:p>
          <a:p>
            <a:pPr lvl="1"/>
            <a:r>
              <a:rPr lang="en-US" sz="2000" dirty="0"/>
              <a:t>R code scripts (2023)</a:t>
            </a:r>
          </a:p>
          <a:p>
            <a:pPr lvl="1"/>
            <a:r>
              <a:rPr lang="en-US" sz="2000" dirty="0"/>
              <a:t>PDF (dated 2022)</a:t>
            </a:r>
          </a:p>
          <a:p>
            <a:pPr lvl="1"/>
            <a:r>
              <a:rPr lang="en-US" sz="2000" dirty="0"/>
              <a:t>Two Assignments (dated 2022)</a:t>
            </a:r>
          </a:p>
          <a:p>
            <a:r>
              <a:rPr lang="en-US" sz="2000" dirty="0"/>
              <a:t>Slack channels</a:t>
            </a:r>
          </a:p>
          <a:p>
            <a:pPr lvl="2"/>
            <a:r>
              <a:rPr lang="en-US" dirty="0"/>
              <a:t>Recoding videos</a:t>
            </a:r>
          </a:p>
          <a:p>
            <a:pPr lvl="2"/>
            <a:r>
              <a:rPr lang="en-US" dirty="0"/>
              <a:t>Exercises</a:t>
            </a:r>
          </a:p>
          <a:p>
            <a:pPr lvl="2"/>
            <a:r>
              <a:rPr lang="en-US" dirty="0"/>
              <a:t>Course-documents</a:t>
            </a:r>
          </a:p>
        </p:txBody>
      </p:sp>
      <p:pic>
        <p:nvPicPr>
          <p:cNvPr id="8" name="Picture 7" descr="Shape&#10;&#10;Description automatically generated with medium confidence">
            <a:extLst>
              <a:ext uri="{FF2B5EF4-FFF2-40B4-BE49-F238E27FC236}">
                <a16:creationId xmlns:a16="http://schemas.microsoft.com/office/drawing/2014/main" id="{8ACA629D-2CA9-4054-59E3-3AD57D9B060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4" name="Slide Number Placeholder 3">
            <a:extLst>
              <a:ext uri="{FF2B5EF4-FFF2-40B4-BE49-F238E27FC236}">
                <a16:creationId xmlns:a16="http://schemas.microsoft.com/office/drawing/2014/main" id="{5E83B94E-948A-9D3B-5C20-4EED0B734EF7}"/>
              </a:ext>
            </a:extLst>
          </p:cNvPr>
          <p:cNvSpPr>
            <a:spLocks noGrp="1"/>
          </p:cNvSpPr>
          <p:nvPr>
            <p:ph type="sldNum" sz="quarter" idx="12"/>
          </p:nvPr>
        </p:nvSpPr>
        <p:spPr/>
        <p:txBody>
          <a:bodyPr/>
          <a:lstStyle/>
          <a:p>
            <a:fld id="{998FC6E2-3800-4EB0-A18D-3856D6660061}" type="slidenum">
              <a:rPr lang="en-US" smtClean="0"/>
              <a:t>5</a:t>
            </a:fld>
            <a:endParaRPr lang="en-US"/>
          </a:p>
        </p:txBody>
      </p:sp>
    </p:spTree>
    <p:extLst>
      <p:ext uri="{BB962C8B-B14F-4D97-AF65-F5344CB8AC3E}">
        <p14:creationId xmlns:p14="http://schemas.microsoft.com/office/powerpoint/2010/main" val="31658401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Maths And Science Formulae">
            <a:extLst>
              <a:ext uri="{FF2B5EF4-FFF2-40B4-BE49-F238E27FC236}">
                <a16:creationId xmlns:a16="http://schemas.microsoft.com/office/drawing/2014/main" id="{EE9A7CFF-6761-63F9-93DB-89E8D87F055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284" r="-1" b="-1"/>
          <a:stretch/>
        </p:blipFill>
        <p:spPr>
          <a:xfrm>
            <a:off x="2747618" y="2951993"/>
            <a:ext cx="6366886" cy="3581391"/>
          </a:xfrm>
          <a:prstGeom prst="rect">
            <a:avLst/>
          </a:prstGeom>
        </p:spPr>
      </p:pic>
      <p:sp>
        <p:nvSpPr>
          <p:cNvPr id="10" name="Rectangle 9">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58DC52-78B5-D8FF-09D5-833E1FD97B49}"/>
              </a:ext>
            </a:extLst>
          </p:cNvPr>
          <p:cNvSpPr>
            <a:spLocks noGrp="1"/>
          </p:cNvSpPr>
          <p:nvPr>
            <p:ph type="ctrTitle"/>
          </p:nvPr>
        </p:nvSpPr>
        <p:spPr>
          <a:xfrm>
            <a:off x="643467" y="643467"/>
            <a:ext cx="11027424" cy="3569242"/>
          </a:xfrm>
        </p:spPr>
        <p:txBody>
          <a:bodyPr anchor="t">
            <a:normAutofit/>
          </a:bodyPr>
          <a:lstStyle/>
          <a:p>
            <a:pPr algn="l"/>
            <a:r>
              <a:rPr lang="en-US" sz="4800" dirty="0">
                <a:solidFill>
                  <a:schemeClr val="bg1"/>
                </a:solidFill>
                <a:latin typeface="LMRoman17-Regular"/>
              </a:rPr>
              <a:t>Lecture 5: Model Selection, </a:t>
            </a:r>
            <a:r>
              <a:rPr lang="en-US" sz="4800" dirty="0">
                <a:solidFill>
                  <a:schemeClr val="bg1"/>
                </a:solidFill>
                <a:latin typeface="Calibri" panose="020F0502020204030204" pitchFamily="34" charset="0"/>
                <a:ea typeface="SimSun" panose="02010600030101010101" pitchFamily="2" charset="-122"/>
              </a:rPr>
              <a:t>evaluate the reliability of the model chosen</a:t>
            </a:r>
            <a:endParaRPr lang="en-US" sz="4800" dirty="0">
              <a:solidFill>
                <a:schemeClr val="bg1"/>
              </a:solidFill>
            </a:endParaRPr>
          </a:p>
        </p:txBody>
      </p:sp>
      <p:sp>
        <p:nvSpPr>
          <p:cNvPr id="12" name="Rectangle 11">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a:extLst>
              <a:ext uri="{FF2B5EF4-FFF2-40B4-BE49-F238E27FC236}">
                <a16:creationId xmlns:a16="http://schemas.microsoft.com/office/drawing/2014/main" id="{2F3B62AD-F38B-0C39-B59D-9315500575EE}"/>
              </a:ext>
            </a:extLst>
          </p:cNvPr>
          <p:cNvSpPr>
            <a:spLocks noGrp="1"/>
          </p:cNvSpPr>
          <p:nvPr>
            <p:ph type="sldNum" sz="quarter" idx="12"/>
          </p:nvPr>
        </p:nvSpPr>
        <p:spPr/>
        <p:txBody>
          <a:bodyPr/>
          <a:lstStyle/>
          <a:p>
            <a:fld id="{998FC6E2-3800-4EB0-A18D-3856D6660061}" type="slidenum">
              <a:rPr lang="en-US" smtClean="0"/>
              <a:t>6</a:t>
            </a:fld>
            <a:endParaRPr lang="en-US"/>
          </a:p>
        </p:txBody>
      </p:sp>
    </p:spTree>
    <p:extLst>
      <p:ext uri="{BB962C8B-B14F-4D97-AF65-F5344CB8AC3E}">
        <p14:creationId xmlns:p14="http://schemas.microsoft.com/office/powerpoint/2010/main" val="3833763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7BCA1-CBB9-3D3D-B64E-17C2D2D4C3A1}"/>
              </a:ext>
            </a:extLst>
          </p:cNvPr>
          <p:cNvSpPr>
            <a:spLocks noGrp="1"/>
          </p:cNvSpPr>
          <p:nvPr>
            <p:ph type="title"/>
          </p:nvPr>
        </p:nvSpPr>
        <p:spPr/>
        <p:txBody>
          <a:bodyPr/>
          <a:lstStyle/>
          <a:p>
            <a:r>
              <a:rPr lang="en-US" dirty="0"/>
              <a:t>Quick recap of lecture 4</a:t>
            </a:r>
          </a:p>
        </p:txBody>
      </p:sp>
      <p:sp>
        <p:nvSpPr>
          <p:cNvPr id="4" name="Slide Number Placeholder 3">
            <a:extLst>
              <a:ext uri="{FF2B5EF4-FFF2-40B4-BE49-F238E27FC236}">
                <a16:creationId xmlns:a16="http://schemas.microsoft.com/office/drawing/2014/main" id="{F2C448D7-BCB0-13AA-DF42-40027274ECBE}"/>
              </a:ext>
            </a:extLst>
          </p:cNvPr>
          <p:cNvSpPr>
            <a:spLocks noGrp="1"/>
          </p:cNvSpPr>
          <p:nvPr>
            <p:ph type="sldNum" sz="quarter" idx="12"/>
          </p:nvPr>
        </p:nvSpPr>
        <p:spPr/>
        <p:txBody>
          <a:bodyPr/>
          <a:lstStyle/>
          <a:p>
            <a:fld id="{998FC6E2-3800-4EB0-A18D-3856D6660061}" type="slidenum">
              <a:rPr lang="en-US" smtClean="0"/>
              <a:t>7</a:t>
            </a:fld>
            <a:endParaRPr lang="en-US"/>
          </a:p>
        </p:txBody>
      </p:sp>
      <p:pic>
        <p:nvPicPr>
          <p:cNvPr id="3" name="Picture 2" descr="Shape&#10;&#10;Description automatically generated with medium confidence">
            <a:extLst>
              <a:ext uri="{FF2B5EF4-FFF2-40B4-BE49-F238E27FC236}">
                <a16:creationId xmlns:a16="http://schemas.microsoft.com/office/drawing/2014/main" id="{7EFAEE57-D0A7-C0DF-3876-2C26C50992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7" name="Content Placeholder 2">
            <a:extLst>
              <a:ext uri="{FF2B5EF4-FFF2-40B4-BE49-F238E27FC236}">
                <a16:creationId xmlns:a16="http://schemas.microsoft.com/office/drawing/2014/main" id="{A3D277C3-2742-0E76-3544-A6074E50A92F}"/>
              </a:ext>
            </a:extLst>
          </p:cNvPr>
          <p:cNvSpPr>
            <a:spLocks noGrp="1"/>
          </p:cNvSpPr>
          <p:nvPr>
            <p:ph idx="1"/>
          </p:nvPr>
        </p:nvSpPr>
        <p:spPr>
          <a:xfrm>
            <a:off x="1018057" y="1690687"/>
            <a:ext cx="4833610" cy="4802187"/>
          </a:xfrm>
        </p:spPr>
        <p:txBody>
          <a:bodyPr>
            <a:normAutofit/>
          </a:bodyPr>
          <a:lstStyle/>
          <a:p>
            <a:r>
              <a:rPr lang="en-US" sz="2000" dirty="0"/>
              <a:t>Statistics: </a:t>
            </a:r>
          </a:p>
          <a:p>
            <a:pPr lvl="1"/>
            <a:r>
              <a:rPr lang="en-US" sz="1600" dirty="0"/>
              <a:t>Backward elimination</a:t>
            </a:r>
          </a:p>
          <a:p>
            <a:pPr lvl="1"/>
            <a:r>
              <a:rPr lang="en-US" sz="1600" dirty="0"/>
              <a:t>Forward selection </a:t>
            </a:r>
          </a:p>
          <a:p>
            <a:pPr lvl="1"/>
            <a:r>
              <a:rPr lang="en-US" sz="1600" dirty="0"/>
              <a:t>Stepwise regression</a:t>
            </a:r>
          </a:p>
          <a:p>
            <a:pPr lvl="1"/>
            <a:r>
              <a:rPr lang="en-US" sz="1600" dirty="0"/>
              <a:t>All Possible Regressions Selection Criteria (makes your own combos of selection criteria)</a:t>
            </a:r>
          </a:p>
          <a:p>
            <a:pPr lvl="2"/>
            <a:r>
              <a:rPr lang="en-CA" sz="1000" dirty="0"/>
              <a:t>R square</a:t>
            </a:r>
          </a:p>
          <a:p>
            <a:pPr lvl="2"/>
            <a:r>
              <a:rPr lang="en-CA" sz="1000" dirty="0"/>
              <a:t>adjusted R</a:t>
            </a:r>
            <a:r>
              <a:rPr lang="en-CA" sz="1000" baseline="30000" dirty="0"/>
              <a:t>2</a:t>
            </a:r>
            <a:endParaRPr lang="en-CA" sz="1000" dirty="0"/>
          </a:p>
          <a:p>
            <a:pPr lvl="2"/>
            <a:r>
              <a:rPr lang="en-CA" sz="1000" dirty="0" err="1"/>
              <a:t>Mallows’s</a:t>
            </a:r>
            <a:r>
              <a:rPr lang="en-CA" sz="1000" dirty="0"/>
              <a:t> Cp Criterion</a:t>
            </a:r>
          </a:p>
          <a:p>
            <a:pPr lvl="2"/>
            <a:r>
              <a:rPr lang="en-CA" sz="1000" dirty="0"/>
              <a:t>AIC (Akaike’s information criterion) or BIC (Bayesian information criterion)</a:t>
            </a:r>
          </a:p>
          <a:p>
            <a:pPr lvl="2"/>
            <a:r>
              <a:rPr lang="en-CA" sz="1000" dirty="0"/>
              <a:t>RMSE</a:t>
            </a:r>
            <a:endParaRPr lang="en-US" sz="1000" dirty="0"/>
          </a:p>
          <a:p>
            <a:r>
              <a:rPr lang="en-US" sz="2400" dirty="0"/>
              <a:t>Code:</a:t>
            </a:r>
          </a:p>
          <a:p>
            <a:pPr lvl="1"/>
            <a:r>
              <a:rPr lang="en-US" sz="1600" dirty="0"/>
              <a:t>lm(); anova(); </a:t>
            </a:r>
          </a:p>
          <a:p>
            <a:pPr lvl="1"/>
            <a:r>
              <a:rPr lang="en-US" sz="1600" dirty="0" err="1"/>
              <a:t>ols_step_backward_p</a:t>
            </a:r>
            <a:endParaRPr lang="en-US" sz="1600" dirty="0"/>
          </a:p>
          <a:p>
            <a:pPr lvl="1"/>
            <a:r>
              <a:rPr lang="en-US" sz="1600" dirty="0" err="1"/>
              <a:t>ols_step_forward_p</a:t>
            </a:r>
            <a:endParaRPr lang="en-US" sz="1600" dirty="0"/>
          </a:p>
          <a:p>
            <a:pPr lvl="1"/>
            <a:r>
              <a:rPr lang="en-US" sz="1600" dirty="0" err="1"/>
              <a:t>ols_step_both_p</a:t>
            </a:r>
            <a:endParaRPr lang="en-US" sz="1600" dirty="0"/>
          </a:p>
          <a:p>
            <a:pPr lvl="1"/>
            <a:r>
              <a:rPr lang="en-US" sz="1600" dirty="0" err="1"/>
              <a:t>rbind</a:t>
            </a:r>
            <a:r>
              <a:rPr lang="en-US" sz="1600" dirty="0"/>
              <a:t>(); </a:t>
            </a:r>
            <a:r>
              <a:rPr lang="en-US" sz="1600" dirty="0" err="1"/>
              <a:t>cbind</a:t>
            </a:r>
            <a:r>
              <a:rPr lang="en-US" sz="1600" dirty="0"/>
              <a:t>(); </a:t>
            </a:r>
            <a:r>
              <a:rPr lang="en-US" sz="1600" dirty="0" err="1"/>
              <a:t>colnames</a:t>
            </a:r>
            <a:r>
              <a:rPr lang="en-US" sz="1600" dirty="0"/>
              <a:t>(); write.csv(); </a:t>
            </a:r>
            <a:r>
              <a:rPr lang="en-US" sz="1600" dirty="0" err="1"/>
              <a:t>getwd</a:t>
            </a:r>
            <a:r>
              <a:rPr lang="en-US" sz="1600" dirty="0"/>
              <a:t>()</a:t>
            </a:r>
          </a:p>
        </p:txBody>
      </p:sp>
      <p:sp>
        <p:nvSpPr>
          <p:cNvPr id="10" name="Freeform: Shape 9">
            <a:extLst>
              <a:ext uri="{FF2B5EF4-FFF2-40B4-BE49-F238E27FC236}">
                <a16:creationId xmlns:a16="http://schemas.microsoft.com/office/drawing/2014/main" id="{5835EFB1-97A2-6630-D53F-E794B298CFC5}"/>
              </a:ext>
            </a:extLst>
          </p:cNvPr>
          <p:cNvSpPr/>
          <p:nvPr/>
        </p:nvSpPr>
        <p:spPr>
          <a:xfrm>
            <a:off x="6519245" y="1175967"/>
            <a:ext cx="1914640" cy="2207837"/>
          </a:xfrm>
          <a:custGeom>
            <a:avLst/>
            <a:gdLst>
              <a:gd name="connsiteX0" fmla="*/ 0 w 3284376"/>
              <a:gd name="connsiteY0" fmla="*/ 2183404 h 2230057"/>
              <a:gd name="connsiteX1" fmla="*/ 1035698 w 3284376"/>
              <a:gd name="connsiteY1" fmla="*/ 41 h 2230057"/>
              <a:gd name="connsiteX2" fmla="*/ 3284376 w 3284376"/>
              <a:gd name="connsiteY2" fmla="*/ 2230057 h 2230057"/>
            </a:gdLst>
            <a:ahLst/>
            <a:cxnLst>
              <a:cxn ang="0">
                <a:pos x="connsiteX0" y="connsiteY0"/>
              </a:cxn>
              <a:cxn ang="0">
                <a:pos x="connsiteX1" y="connsiteY1"/>
              </a:cxn>
              <a:cxn ang="0">
                <a:pos x="connsiteX2" y="connsiteY2"/>
              </a:cxn>
            </a:cxnLst>
            <a:rect l="l" t="t" r="r" b="b"/>
            <a:pathLst>
              <a:path w="3284376" h="2230057">
                <a:moveTo>
                  <a:pt x="0" y="2183404"/>
                </a:moveTo>
                <a:cubicBezTo>
                  <a:pt x="244151" y="1087835"/>
                  <a:pt x="488302" y="-7734"/>
                  <a:pt x="1035698" y="41"/>
                </a:cubicBezTo>
                <a:cubicBezTo>
                  <a:pt x="1583094" y="7816"/>
                  <a:pt x="2926703" y="1861498"/>
                  <a:pt x="3284376" y="2230057"/>
                </a:cubicBez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1" name="Star: 5 Points 10">
            <a:extLst>
              <a:ext uri="{FF2B5EF4-FFF2-40B4-BE49-F238E27FC236}">
                <a16:creationId xmlns:a16="http://schemas.microsoft.com/office/drawing/2014/main" id="{9CD06022-805E-5B6D-2CED-2D9974D7573E}"/>
              </a:ext>
            </a:extLst>
          </p:cNvPr>
          <p:cNvSpPr/>
          <p:nvPr/>
        </p:nvSpPr>
        <p:spPr>
          <a:xfrm>
            <a:off x="7717707" y="1998172"/>
            <a:ext cx="255779" cy="238536"/>
          </a:xfrm>
          <a:prstGeom prst="star5">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en-US" sz="1400"/>
          </a:p>
        </p:txBody>
      </p:sp>
      <p:sp>
        <p:nvSpPr>
          <p:cNvPr id="12" name="TextBox 11">
            <a:extLst>
              <a:ext uri="{FF2B5EF4-FFF2-40B4-BE49-F238E27FC236}">
                <a16:creationId xmlns:a16="http://schemas.microsoft.com/office/drawing/2014/main" id="{7292706D-A9F7-AEEA-F430-53CD4F064BDE}"/>
              </a:ext>
            </a:extLst>
          </p:cNvPr>
          <p:cNvSpPr txBox="1"/>
          <p:nvPr/>
        </p:nvSpPr>
        <p:spPr>
          <a:xfrm>
            <a:off x="6906847" y="778926"/>
            <a:ext cx="947695" cy="307777"/>
          </a:xfrm>
          <a:prstGeom prst="rect">
            <a:avLst/>
          </a:prstGeom>
          <a:noFill/>
        </p:spPr>
        <p:txBody>
          <a:bodyPr wrap="none" rtlCol="0">
            <a:spAutoFit/>
          </a:bodyPr>
          <a:lstStyle/>
          <a:p>
            <a:r>
              <a:rPr lang="en-US" sz="1400" dirty="0"/>
              <a:t>Full model</a:t>
            </a:r>
          </a:p>
        </p:txBody>
      </p:sp>
      <p:pic>
        <p:nvPicPr>
          <p:cNvPr id="13" name="Graphic 12" descr="Downstairs outline">
            <a:extLst>
              <a:ext uri="{FF2B5EF4-FFF2-40B4-BE49-F238E27FC236}">
                <a16:creationId xmlns:a16="http://schemas.microsoft.com/office/drawing/2014/main" id="{0F7C91F9-24C2-AED2-B561-37364691F19B}"/>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7598343" y="978303"/>
            <a:ext cx="835542" cy="804356"/>
          </a:xfrm>
          <a:prstGeom prst="rect">
            <a:avLst/>
          </a:prstGeom>
        </p:spPr>
      </p:pic>
      <p:pic>
        <p:nvPicPr>
          <p:cNvPr id="14" name="Graphic 13" descr="Upstairs outline">
            <a:extLst>
              <a:ext uri="{FF2B5EF4-FFF2-40B4-BE49-F238E27FC236}">
                <a16:creationId xmlns:a16="http://schemas.microsoft.com/office/drawing/2014/main" id="{A9D2B834-431A-F668-E1BC-7577D86F2AE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8472240" y="2516315"/>
            <a:ext cx="835542" cy="804356"/>
          </a:xfrm>
          <a:prstGeom prst="rect">
            <a:avLst/>
          </a:prstGeom>
        </p:spPr>
      </p:pic>
      <p:sp>
        <p:nvSpPr>
          <p:cNvPr id="15" name="TextBox 14">
            <a:extLst>
              <a:ext uri="{FF2B5EF4-FFF2-40B4-BE49-F238E27FC236}">
                <a16:creationId xmlns:a16="http://schemas.microsoft.com/office/drawing/2014/main" id="{5FCCD710-2DEF-ABC6-9EB7-BDB730113154}"/>
              </a:ext>
            </a:extLst>
          </p:cNvPr>
          <p:cNvSpPr txBox="1"/>
          <p:nvPr/>
        </p:nvSpPr>
        <p:spPr>
          <a:xfrm>
            <a:off x="8178109" y="1175968"/>
            <a:ext cx="1760738" cy="307777"/>
          </a:xfrm>
          <a:prstGeom prst="rect">
            <a:avLst/>
          </a:prstGeom>
          <a:noFill/>
        </p:spPr>
        <p:txBody>
          <a:bodyPr wrap="none" rtlCol="0">
            <a:spAutoFit/>
          </a:bodyPr>
          <a:lstStyle/>
          <a:p>
            <a:r>
              <a:rPr lang="en-US" sz="1400" dirty="0"/>
              <a:t>Backward Elimination</a:t>
            </a:r>
          </a:p>
        </p:txBody>
      </p:sp>
      <p:sp>
        <p:nvSpPr>
          <p:cNvPr id="16" name="TextBox 15">
            <a:extLst>
              <a:ext uri="{FF2B5EF4-FFF2-40B4-BE49-F238E27FC236}">
                <a16:creationId xmlns:a16="http://schemas.microsoft.com/office/drawing/2014/main" id="{6C8817D5-FEC1-9CFF-D4D1-628CFA431F29}"/>
              </a:ext>
            </a:extLst>
          </p:cNvPr>
          <p:cNvSpPr txBox="1"/>
          <p:nvPr/>
        </p:nvSpPr>
        <p:spPr>
          <a:xfrm>
            <a:off x="8399331" y="3273691"/>
            <a:ext cx="981359" cy="307777"/>
          </a:xfrm>
          <a:prstGeom prst="rect">
            <a:avLst/>
          </a:prstGeom>
          <a:noFill/>
        </p:spPr>
        <p:txBody>
          <a:bodyPr wrap="none" rtlCol="0">
            <a:spAutoFit/>
          </a:bodyPr>
          <a:lstStyle/>
          <a:p>
            <a:r>
              <a:rPr lang="en-US" sz="1400" dirty="0"/>
              <a:t>Null model</a:t>
            </a:r>
          </a:p>
        </p:txBody>
      </p:sp>
      <p:sp>
        <p:nvSpPr>
          <p:cNvPr id="17" name="TextBox 16">
            <a:extLst>
              <a:ext uri="{FF2B5EF4-FFF2-40B4-BE49-F238E27FC236}">
                <a16:creationId xmlns:a16="http://schemas.microsoft.com/office/drawing/2014/main" id="{EE36937D-4F06-658B-2059-0750780EF796}"/>
              </a:ext>
            </a:extLst>
          </p:cNvPr>
          <p:cNvSpPr txBox="1"/>
          <p:nvPr/>
        </p:nvSpPr>
        <p:spPr>
          <a:xfrm>
            <a:off x="9122413" y="2537566"/>
            <a:ext cx="1744837" cy="523220"/>
          </a:xfrm>
          <a:prstGeom prst="rect">
            <a:avLst/>
          </a:prstGeom>
          <a:noFill/>
        </p:spPr>
        <p:txBody>
          <a:bodyPr wrap="none" rtlCol="0">
            <a:spAutoFit/>
          </a:bodyPr>
          <a:lstStyle/>
          <a:p>
            <a:r>
              <a:rPr lang="en-US" sz="1400" dirty="0"/>
              <a:t>Forward selection </a:t>
            </a:r>
          </a:p>
          <a:p>
            <a:r>
              <a:rPr lang="en-US" sz="1400" dirty="0"/>
              <a:t>(Stepwise regression)</a:t>
            </a:r>
          </a:p>
        </p:txBody>
      </p:sp>
      <p:pic>
        <p:nvPicPr>
          <p:cNvPr id="18" name="Picture 17" descr="A picture containing outdoor, transport, cable car, sky&#10;&#10;Description automatically generated">
            <a:extLst>
              <a:ext uri="{FF2B5EF4-FFF2-40B4-BE49-F238E27FC236}">
                <a16:creationId xmlns:a16="http://schemas.microsoft.com/office/drawing/2014/main" id="{41FD8144-CC8C-B533-050E-A1F93567AC75}"/>
              </a:ext>
            </a:extLst>
          </p:cNvPr>
          <p:cNvPicPr>
            <a:picLocks noChangeAspect="1"/>
          </p:cNvPicPr>
          <p:nvPr/>
        </p:nvPicPr>
        <p:blipFill rotWithShape="1">
          <a:blip r:embed="rId8">
            <a:extLst>
              <a:ext uri="{28A0092B-C50C-407E-A947-70E740481C1C}">
                <a14:useLocalDpi xmlns:a14="http://schemas.microsoft.com/office/drawing/2010/main" val="0"/>
              </a:ext>
              <a:ext uri="{837473B0-CC2E-450A-ABE3-18F120FF3D39}">
                <a1611:picAttrSrcUrl xmlns:a1611="http://schemas.microsoft.com/office/drawing/2016/11/main" r:id="rId9"/>
              </a:ext>
            </a:extLst>
          </a:blip>
          <a:srcRect l="12431" t="13047" r="40426" b="21286"/>
          <a:stretch/>
        </p:blipFill>
        <p:spPr>
          <a:xfrm>
            <a:off x="9211754" y="1547169"/>
            <a:ext cx="934643" cy="833849"/>
          </a:xfrm>
          <a:prstGeom prst="rect">
            <a:avLst/>
          </a:prstGeom>
        </p:spPr>
      </p:pic>
      <p:sp>
        <p:nvSpPr>
          <p:cNvPr id="19" name="TextBox 18">
            <a:extLst>
              <a:ext uri="{FF2B5EF4-FFF2-40B4-BE49-F238E27FC236}">
                <a16:creationId xmlns:a16="http://schemas.microsoft.com/office/drawing/2014/main" id="{0B851D66-38F3-38E3-253B-6F2A17BA69D3}"/>
              </a:ext>
            </a:extLst>
          </p:cNvPr>
          <p:cNvSpPr txBox="1"/>
          <p:nvPr/>
        </p:nvSpPr>
        <p:spPr>
          <a:xfrm>
            <a:off x="10287123" y="1457775"/>
            <a:ext cx="1772921" cy="954107"/>
          </a:xfrm>
          <a:prstGeom prst="rect">
            <a:avLst/>
          </a:prstGeom>
          <a:noFill/>
        </p:spPr>
        <p:txBody>
          <a:bodyPr wrap="none" rtlCol="0">
            <a:spAutoFit/>
          </a:bodyPr>
          <a:lstStyle/>
          <a:p>
            <a:r>
              <a:rPr lang="en-US" sz="1400" dirty="0"/>
              <a:t>Library(</a:t>
            </a:r>
            <a:r>
              <a:rPr lang="en-US" sz="1400" dirty="0" err="1"/>
              <a:t>olsrr</a:t>
            </a:r>
            <a:r>
              <a:rPr lang="en-US" sz="1400" dirty="0"/>
              <a:t>)</a:t>
            </a:r>
          </a:p>
          <a:p>
            <a:r>
              <a:rPr lang="en-US" sz="1400" dirty="0" err="1"/>
              <a:t>ols_step_backward_p</a:t>
            </a:r>
            <a:endParaRPr lang="en-US" sz="1400" dirty="0"/>
          </a:p>
          <a:p>
            <a:r>
              <a:rPr lang="en-US" sz="1400" dirty="0" err="1"/>
              <a:t>ols_step_forward_p</a:t>
            </a:r>
            <a:endParaRPr lang="en-US" sz="1400" dirty="0"/>
          </a:p>
          <a:p>
            <a:r>
              <a:rPr lang="en-US" sz="1400" dirty="0" err="1"/>
              <a:t>ols_step_both_p</a:t>
            </a:r>
            <a:endParaRPr lang="en-US" sz="1400" dirty="0"/>
          </a:p>
        </p:txBody>
      </p:sp>
      <p:graphicFrame>
        <p:nvGraphicFramePr>
          <p:cNvPr id="5" name="Table 16">
            <a:extLst>
              <a:ext uri="{FF2B5EF4-FFF2-40B4-BE49-F238E27FC236}">
                <a16:creationId xmlns:a16="http://schemas.microsoft.com/office/drawing/2014/main" id="{23C9BFC1-E0E6-9056-353A-53E85290E0D8}"/>
              </a:ext>
            </a:extLst>
          </p:cNvPr>
          <p:cNvGraphicFramePr>
            <a:graphicFrameLocks/>
          </p:cNvGraphicFramePr>
          <p:nvPr>
            <p:extLst>
              <p:ext uri="{D42A27DB-BD31-4B8C-83A1-F6EECF244321}">
                <p14:modId xmlns:p14="http://schemas.microsoft.com/office/powerpoint/2010/main" val="762275800"/>
              </p:ext>
            </p:extLst>
          </p:nvPr>
        </p:nvGraphicFramePr>
        <p:xfrm>
          <a:off x="6283843" y="3725729"/>
          <a:ext cx="5156113" cy="1451373"/>
        </p:xfrm>
        <a:graphic>
          <a:graphicData uri="http://schemas.openxmlformats.org/drawingml/2006/table">
            <a:tbl>
              <a:tblPr firstRow="1" bandRow="1">
                <a:tableStyleId>{5940675A-B579-460E-94D1-54222C63F5DA}</a:tableStyleId>
              </a:tblPr>
              <a:tblGrid>
                <a:gridCol w="891398">
                  <a:extLst>
                    <a:ext uri="{9D8B030D-6E8A-4147-A177-3AD203B41FA5}">
                      <a16:colId xmlns:a16="http://schemas.microsoft.com/office/drawing/2014/main" val="2618288609"/>
                    </a:ext>
                  </a:extLst>
                </a:gridCol>
                <a:gridCol w="602182">
                  <a:extLst>
                    <a:ext uri="{9D8B030D-6E8A-4147-A177-3AD203B41FA5}">
                      <a16:colId xmlns:a16="http://schemas.microsoft.com/office/drawing/2014/main" val="1640950920"/>
                    </a:ext>
                  </a:extLst>
                </a:gridCol>
                <a:gridCol w="1164021">
                  <a:extLst>
                    <a:ext uri="{9D8B030D-6E8A-4147-A177-3AD203B41FA5}">
                      <a16:colId xmlns:a16="http://schemas.microsoft.com/office/drawing/2014/main" val="1296112485"/>
                    </a:ext>
                  </a:extLst>
                </a:gridCol>
                <a:gridCol w="701685">
                  <a:extLst>
                    <a:ext uri="{9D8B030D-6E8A-4147-A177-3AD203B41FA5}">
                      <a16:colId xmlns:a16="http://schemas.microsoft.com/office/drawing/2014/main" val="882492766"/>
                    </a:ext>
                  </a:extLst>
                </a:gridCol>
                <a:gridCol w="928794">
                  <a:extLst>
                    <a:ext uri="{9D8B030D-6E8A-4147-A177-3AD203B41FA5}">
                      <a16:colId xmlns:a16="http://schemas.microsoft.com/office/drawing/2014/main" val="2441821466"/>
                    </a:ext>
                  </a:extLst>
                </a:gridCol>
                <a:gridCol w="868033">
                  <a:extLst>
                    <a:ext uri="{9D8B030D-6E8A-4147-A177-3AD203B41FA5}">
                      <a16:colId xmlns:a16="http://schemas.microsoft.com/office/drawing/2014/main" val="2089747798"/>
                    </a:ext>
                  </a:extLst>
                </a:gridCol>
              </a:tblGrid>
              <a:tr h="309257">
                <a:tc>
                  <a:txBody>
                    <a:bodyPr/>
                    <a:lstStyle/>
                    <a:p>
                      <a:r>
                        <a:rPr lang="en-US" sz="1200" b="0" dirty="0">
                          <a:solidFill>
                            <a:srgbClr val="000000"/>
                          </a:solidFill>
                          <a:latin typeface="Calibri" panose="020F0502020204030204" pitchFamily="34" charset="0"/>
                        </a:rPr>
                        <a:t>C</a:t>
                      </a:r>
                      <a:r>
                        <a:rPr lang="en-US" sz="1200" b="0" kern="1200" dirty="0">
                          <a:solidFill>
                            <a:schemeClr val="tx1"/>
                          </a:solidFill>
                          <a:latin typeface="+mn-lt"/>
                          <a:ea typeface="+mn-ea"/>
                          <a:cs typeface="+mn-cs"/>
                        </a:rPr>
                        <a:t>riteria</a:t>
                      </a:r>
                      <a:r>
                        <a:rPr lang="en-US" sz="1200" b="0" dirty="0">
                          <a:solidFill>
                            <a:srgbClr val="000000"/>
                          </a:solidFill>
                          <a:latin typeface="Calibri" panose="020F0502020204030204" pitchFamily="34" charset="0"/>
                        </a:rPr>
                        <a:t> </a:t>
                      </a:r>
                      <a:r>
                        <a:rPr lang="en-US" sz="1200" b="0" dirty="0"/>
                        <a:t>Combos 5</a:t>
                      </a:r>
                    </a:p>
                  </a:txBody>
                  <a:tcPr/>
                </a:tc>
                <a:tc>
                  <a:txBody>
                    <a:bodyPr/>
                    <a:lstStyle/>
                    <a:p>
                      <a:r>
                        <a:rPr lang="en-US" sz="1200" b="0" kern="1200" dirty="0">
                          <a:solidFill>
                            <a:schemeClr val="tx1"/>
                          </a:solidFill>
                          <a:latin typeface="+mn-lt"/>
                          <a:ea typeface="+mn-ea"/>
                          <a:cs typeface="+mn-cs"/>
                        </a:rPr>
                        <a:t>R2 (+)</a:t>
                      </a:r>
                    </a:p>
                  </a:txBody>
                  <a:tcPr/>
                </a:tc>
                <a:tc>
                  <a:txBody>
                    <a:bodyPr/>
                    <a:lstStyle/>
                    <a:p>
                      <a:r>
                        <a:rPr lang="en-US" sz="1200" b="0" kern="1200" dirty="0">
                          <a:solidFill>
                            <a:srgbClr val="FF0000"/>
                          </a:solidFill>
                          <a:latin typeface="+mn-lt"/>
                          <a:ea typeface="+mn-ea"/>
                          <a:cs typeface="+mn-cs"/>
                        </a:rPr>
                        <a:t>Adjusted R2 (+)</a:t>
                      </a:r>
                    </a:p>
                  </a:txBody>
                  <a:tcPr/>
                </a:tc>
                <a:tc>
                  <a:txBody>
                    <a:bodyPr/>
                    <a:lstStyle/>
                    <a:p>
                      <a:r>
                        <a:rPr lang="en-US" sz="1200" b="0" kern="1200" dirty="0">
                          <a:solidFill>
                            <a:schemeClr val="accent6"/>
                          </a:solidFill>
                          <a:latin typeface="+mn-lt"/>
                          <a:ea typeface="+mn-ea"/>
                          <a:cs typeface="+mn-cs"/>
                        </a:rPr>
                        <a:t>Cp (k+1) </a:t>
                      </a:r>
                    </a:p>
                  </a:txBody>
                  <a:tcPr/>
                </a:tc>
                <a:tc>
                  <a:txBody>
                    <a:bodyPr/>
                    <a:lstStyle/>
                    <a:p>
                      <a:r>
                        <a:rPr lang="en-US" sz="1200" b="0" kern="1200" dirty="0">
                          <a:solidFill>
                            <a:schemeClr val="accent1"/>
                          </a:solidFill>
                          <a:latin typeface="+mn-lt"/>
                          <a:ea typeface="+mn-ea"/>
                          <a:cs typeface="+mn-cs"/>
                        </a:rPr>
                        <a:t>AIC/BIC (-)</a:t>
                      </a:r>
                    </a:p>
                  </a:txBody>
                  <a:tcPr/>
                </a:tc>
                <a:tc>
                  <a:txBody>
                    <a:bodyPr/>
                    <a:lstStyle/>
                    <a:p>
                      <a:r>
                        <a:rPr lang="en-US" sz="1200" b="0" kern="1200" dirty="0">
                          <a:solidFill>
                            <a:srgbClr val="FFC000"/>
                          </a:solidFill>
                          <a:latin typeface="+mn-lt"/>
                          <a:ea typeface="+mn-ea"/>
                          <a:cs typeface="+mn-cs"/>
                        </a:rPr>
                        <a:t>RMSE (-)</a:t>
                      </a:r>
                    </a:p>
                  </a:txBody>
                  <a:tcPr/>
                </a:tc>
                <a:extLst>
                  <a:ext uri="{0D108BD9-81ED-4DB2-BD59-A6C34878D82A}">
                    <a16:rowId xmlns:a16="http://schemas.microsoft.com/office/drawing/2014/main" val="4031617139"/>
                  </a:ext>
                </a:extLst>
              </a:tr>
              <a:tr h="331391">
                <a:tc>
                  <a:txBody>
                    <a:bodyPr/>
                    <a:lstStyle/>
                    <a:p>
                      <a:r>
                        <a:rPr lang="en-US" sz="1200" b="0" dirty="0"/>
                        <a:t>Model1</a:t>
                      </a: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extLst>
                  <a:ext uri="{0D108BD9-81ED-4DB2-BD59-A6C34878D82A}">
                    <a16:rowId xmlns:a16="http://schemas.microsoft.com/office/drawing/2014/main" val="4034223321"/>
                  </a:ext>
                </a:extLst>
              </a:tr>
              <a:tr h="3313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a:t>
                      </a: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extLst>
                  <a:ext uri="{0D108BD9-81ED-4DB2-BD59-A6C34878D82A}">
                    <a16:rowId xmlns:a16="http://schemas.microsoft.com/office/drawing/2014/main" val="2762242849"/>
                  </a:ext>
                </a:extLst>
              </a:tr>
              <a:tr h="33139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Model5</a:t>
                      </a: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tc>
                  <a:txBody>
                    <a:bodyPr/>
                    <a:lstStyle/>
                    <a:p>
                      <a:endParaRPr lang="en-US" sz="1200" b="0" kern="1200" dirty="0">
                        <a:solidFill>
                          <a:schemeClr val="tx1"/>
                        </a:solidFill>
                        <a:latin typeface="+mn-lt"/>
                        <a:ea typeface="+mn-ea"/>
                        <a:cs typeface="+mn-cs"/>
                      </a:endParaRPr>
                    </a:p>
                  </a:txBody>
                  <a:tcPr/>
                </a:tc>
                <a:extLst>
                  <a:ext uri="{0D108BD9-81ED-4DB2-BD59-A6C34878D82A}">
                    <a16:rowId xmlns:a16="http://schemas.microsoft.com/office/drawing/2014/main" val="3563278940"/>
                  </a:ext>
                </a:extLst>
              </a:tr>
            </a:tbl>
          </a:graphicData>
        </a:graphic>
      </p:graphicFrame>
      <p:grpSp>
        <p:nvGrpSpPr>
          <p:cNvPr id="6" name="Group 5">
            <a:extLst>
              <a:ext uri="{FF2B5EF4-FFF2-40B4-BE49-F238E27FC236}">
                <a16:creationId xmlns:a16="http://schemas.microsoft.com/office/drawing/2014/main" id="{0E608E7B-B680-B3C3-04E3-089749420491}"/>
              </a:ext>
            </a:extLst>
          </p:cNvPr>
          <p:cNvGrpSpPr/>
          <p:nvPr/>
        </p:nvGrpSpPr>
        <p:grpSpPr>
          <a:xfrm>
            <a:off x="6200732" y="5262527"/>
            <a:ext cx="5373446" cy="1595470"/>
            <a:chOff x="1240593" y="3667079"/>
            <a:chExt cx="5102030" cy="1442222"/>
          </a:xfrm>
        </p:grpSpPr>
        <p:cxnSp>
          <p:nvCxnSpPr>
            <p:cNvPr id="9" name="Straight Arrow Connector 8">
              <a:extLst>
                <a:ext uri="{FF2B5EF4-FFF2-40B4-BE49-F238E27FC236}">
                  <a16:creationId xmlns:a16="http://schemas.microsoft.com/office/drawing/2014/main" id="{9DA099C6-D989-5E6E-B68B-644BD3CE8356}"/>
                </a:ext>
              </a:extLst>
            </p:cNvPr>
            <p:cNvCxnSpPr/>
            <p:nvPr/>
          </p:nvCxnSpPr>
          <p:spPr>
            <a:xfrm>
              <a:off x="1976345" y="4645358"/>
              <a:ext cx="31562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609B9070-1A39-A176-89D3-6D48F49B7EFA}"/>
                </a:ext>
              </a:extLst>
            </p:cNvPr>
            <p:cNvCxnSpPr/>
            <p:nvPr/>
          </p:nvCxnSpPr>
          <p:spPr>
            <a:xfrm>
              <a:off x="3465010" y="4392695"/>
              <a:ext cx="0" cy="252663"/>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23B42B61-D2CB-87B5-38C2-557936FF0ACF}"/>
                </a:ext>
              </a:extLst>
            </p:cNvPr>
            <p:cNvSpPr txBox="1"/>
            <p:nvPr/>
          </p:nvSpPr>
          <p:spPr>
            <a:xfrm>
              <a:off x="3207575" y="4709191"/>
              <a:ext cx="559769" cy="400110"/>
            </a:xfrm>
            <a:prstGeom prst="rect">
              <a:avLst/>
            </a:prstGeom>
            <a:noFill/>
          </p:spPr>
          <p:txBody>
            <a:bodyPr wrap="none" rtlCol="0">
              <a:spAutoFit/>
            </a:bodyPr>
            <a:lstStyle/>
            <a:p>
              <a:r>
                <a:rPr lang="en-US" sz="2000" dirty="0"/>
                <a:t>k+1</a:t>
              </a:r>
            </a:p>
          </p:txBody>
        </p:sp>
        <p:sp>
          <p:nvSpPr>
            <p:cNvPr id="22" name="TextBox 21">
              <a:extLst>
                <a:ext uri="{FF2B5EF4-FFF2-40B4-BE49-F238E27FC236}">
                  <a16:creationId xmlns:a16="http://schemas.microsoft.com/office/drawing/2014/main" id="{5A2C9442-B16D-89ED-C453-7D72629040D8}"/>
                </a:ext>
              </a:extLst>
            </p:cNvPr>
            <p:cNvSpPr txBox="1"/>
            <p:nvPr/>
          </p:nvSpPr>
          <p:spPr>
            <a:xfrm>
              <a:off x="1823945" y="4690432"/>
              <a:ext cx="314510" cy="400110"/>
            </a:xfrm>
            <a:prstGeom prst="rect">
              <a:avLst/>
            </a:prstGeom>
            <a:noFill/>
          </p:spPr>
          <p:txBody>
            <a:bodyPr wrap="none" rtlCol="0">
              <a:spAutoFit/>
            </a:bodyPr>
            <a:lstStyle/>
            <a:p>
              <a:r>
                <a:rPr lang="en-US" sz="2000" dirty="0"/>
                <a:t>1</a:t>
              </a:r>
            </a:p>
          </p:txBody>
        </p:sp>
        <p:sp>
          <p:nvSpPr>
            <p:cNvPr id="23" name="TextBox 22">
              <a:extLst>
                <a:ext uri="{FF2B5EF4-FFF2-40B4-BE49-F238E27FC236}">
                  <a16:creationId xmlns:a16="http://schemas.microsoft.com/office/drawing/2014/main" id="{367D7523-2346-B2CF-AD43-A41B8987757D}"/>
                </a:ext>
              </a:extLst>
            </p:cNvPr>
            <p:cNvSpPr txBox="1"/>
            <p:nvPr/>
          </p:nvSpPr>
          <p:spPr>
            <a:xfrm>
              <a:off x="4914199" y="4700834"/>
              <a:ext cx="577402" cy="400110"/>
            </a:xfrm>
            <a:prstGeom prst="rect">
              <a:avLst/>
            </a:prstGeom>
            <a:noFill/>
          </p:spPr>
          <p:txBody>
            <a:bodyPr wrap="none" rtlCol="0">
              <a:spAutoFit/>
            </a:bodyPr>
            <a:lstStyle/>
            <a:p>
              <a:r>
                <a:rPr lang="en-US" sz="2000" dirty="0"/>
                <a:t>p+1</a:t>
              </a:r>
            </a:p>
          </p:txBody>
        </p:sp>
        <p:sp>
          <p:nvSpPr>
            <p:cNvPr id="24" name="TextBox 23">
              <a:extLst>
                <a:ext uri="{FF2B5EF4-FFF2-40B4-BE49-F238E27FC236}">
                  <a16:creationId xmlns:a16="http://schemas.microsoft.com/office/drawing/2014/main" id="{53A63C0C-13D1-4FF5-84AD-9D8E94FA9557}"/>
                </a:ext>
              </a:extLst>
            </p:cNvPr>
            <p:cNvSpPr txBox="1"/>
            <p:nvPr/>
          </p:nvSpPr>
          <p:spPr>
            <a:xfrm>
              <a:off x="4386827" y="3710741"/>
              <a:ext cx="1955796" cy="667714"/>
            </a:xfrm>
            <a:prstGeom prst="rect">
              <a:avLst/>
            </a:prstGeom>
            <a:noFill/>
          </p:spPr>
          <p:txBody>
            <a:bodyPr wrap="square" rtlCol="0">
              <a:spAutoFit/>
            </a:bodyPr>
            <a:lstStyle/>
            <a:p>
              <a:r>
                <a:rPr lang="en-US" sz="1400" dirty="0"/>
                <a:t>Cp &gt; k +1, substantial bias between predicted values and actual values</a:t>
              </a:r>
            </a:p>
          </p:txBody>
        </p:sp>
        <p:sp>
          <p:nvSpPr>
            <p:cNvPr id="25" name="TextBox 24">
              <a:extLst>
                <a:ext uri="{FF2B5EF4-FFF2-40B4-BE49-F238E27FC236}">
                  <a16:creationId xmlns:a16="http://schemas.microsoft.com/office/drawing/2014/main" id="{5E4EE1D3-9BC1-B417-3C21-18EE5DBDEF5D}"/>
                </a:ext>
              </a:extLst>
            </p:cNvPr>
            <p:cNvSpPr txBox="1"/>
            <p:nvPr/>
          </p:nvSpPr>
          <p:spPr>
            <a:xfrm>
              <a:off x="1240593" y="3667079"/>
              <a:ext cx="1892984" cy="1169551"/>
            </a:xfrm>
            <a:prstGeom prst="rect">
              <a:avLst/>
            </a:prstGeom>
            <a:noFill/>
          </p:spPr>
          <p:txBody>
            <a:bodyPr wrap="square" rtlCol="0">
              <a:spAutoFit/>
            </a:bodyPr>
            <a:lstStyle/>
            <a:p>
              <a:r>
                <a:rPr lang="en-US" sz="1400" dirty="0"/>
                <a:t>Cp &lt; k +1, sampling errors, no bias between predicted values and actual values</a:t>
              </a:r>
            </a:p>
          </p:txBody>
        </p:sp>
        <p:sp>
          <p:nvSpPr>
            <p:cNvPr id="26" name="TextBox 25">
              <a:extLst>
                <a:ext uri="{FF2B5EF4-FFF2-40B4-BE49-F238E27FC236}">
                  <a16:creationId xmlns:a16="http://schemas.microsoft.com/office/drawing/2014/main" id="{BD6CB189-8DE8-14A9-4116-F367EBEB15FC}"/>
                </a:ext>
              </a:extLst>
            </p:cNvPr>
            <p:cNvSpPr txBox="1"/>
            <p:nvPr/>
          </p:nvSpPr>
          <p:spPr>
            <a:xfrm>
              <a:off x="3063182" y="3710741"/>
              <a:ext cx="1127522" cy="650316"/>
            </a:xfrm>
            <a:prstGeom prst="rect">
              <a:avLst/>
            </a:prstGeom>
            <a:noFill/>
          </p:spPr>
          <p:txBody>
            <a:bodyPr wrap="square" rtlCol="0">
              <a:spAutoFit/>
            </a:bodyPr>
            <a:lstStyle/>
            <a:p>
              <a:r>
                <a:rPr lang="en-US" sz="1400" dirty="0"/>
                <a:t>Cp near k +1,  the optimal model</a:t>
              </a:r>
            </a:p>
          </p:txBody>
        </p:sp>
      </p:grpSp>
    </p:spTree>
    <p:extLst>
      <p:ext uri="{BB962C8B-B14F-4D97-AF65-F5344CB8AC3E}">
        <p14:creationId xmlns:p14="http://schemas.microsoft.com/office/powerpoint/2010/main" val="3649932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additive="base">
                                        <p:cTn id="11" dur="500" fill="hold"/>
                                        <p:tgtEl>
                                          <p:spTgt spid="13"/>
                                        </p:tgtEl>
                                        <p:attrNameLst>
                                          <p:attrName>ppt_x</p:attrName>
                                        </p:attrNameLst>
                                      </p:cBhvr>
                                      <p:tavLst>
                                        <p:tav tm="0">
                                          <p:val>
                                            <p:strVal val="#ppt_x"/>
                                          </p:val>
                                        </p:tav>
                                        <p:tav tm="100000">
                                          <p:val>
                                            <p:strVal val="#ppt_x"/>
                                          </p:val>
                                        </p:tav>
                                      </p:tavLst>
                                    </p:anim>
                                    <p:anim calcmode="lin" valueType="num">
                                      <p:cBhvr additive="base">
                                        <p:cTn id="12" dur="500" fill="hold"/>
                                        <p:tgtEl>
                                          <p:spTgt spid="13"/>
                                        </p:tgtEl>
                                        <p:attrNameLst>
                                          <p:attrName>ppt_y</p:attrName>
                                        </p:attrNameLst>
                                      </p:cBhvr>
                                      <p:tavLst>
                                        <p:tav tm="0">
                                          <p:val>
                                            <p:strVal val="1+#ppt_h/2"/>
                                          </p:val>
                                        </p:tav>
                                        <p:tav tm="100000">
                                          <p:val>
                                            <p:strVal val="#ppt_y"/>
                                          </p:val>
                                        </p:tav>
                                      </p:tavLst>
                                    </p:anim>
                                  </p:childTnLst>
                                </p:cTn>
                              </p:par>
                              <p:par>
                                <p:cTn id="13" presetID="2" presetClass="entr" presetSubtype="4"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additive="base">
                                        <p:cTn id="15" dur="500" fill="hold"/>
                                        <p:tgtEl>
                                          <p:spTgt spid="15"/>
                                        </p:tgtEl>
                                        <p:attrNameLst>
                                          <p:attrName>ppt_x</p:attrName>
                                        </p:attrNameLst>
                                      </p:cBhvr>
                                      <p:tavLst>
                                        <p:tav tm="0">
                                          <p:val>
                                            <p:strVal val="#ppt_x"/>
                                          </p:val>
                                        </p:tav>
                                        <p:tav tm="100000">
                                          <p:val>
                                            <p:strVal val="#ppt_x"/>
                                          </p:val>
                                        </p:tav>
                                      </p:tavLst>
                                    </p:anim>
                                    <p:anim calcmode="lin" valueType="num">
                                      <p:cBhvr additive="base">
                                        <p:cTn id="16" dur="500" fill="hold"/>
                                        <p:tgtEl>
                                          <p:spTgt spid="15"/>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ppt_x"/>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additive="base">
                                        <p:cTn id="23" dur="500" fill="hold"/>
                                        <p:tgtEl>
                                          <p:spTgt spid="10"/>
                                        </p:tgtEl>
                                        <p:attrNameLst>
                                          <p:attrName>ppt_x</p:attrName>
                                        </p:attrNameLst>
                                      </p:cBhvr>
                                      <p:tavLst>
                                        <p:tav tm="0">
                                          <p:val>
                                            <p:strVal val="#ppt_x"/>
                                          </p:val>
                                        </p:tav>
                                        <p:tav tm="100000">
                                          <p:val>
                                            <p:strVal val="#ppt_x"/>
                                          </p:val>
                                        </p:tav>
                                      </p:tavLst>
                                    </p:anim>
                                    <p:anim calcmode="lin" valueType="num">
                                      <p:cBhvr additive="base">
                                        <p:cTn id="24" dur="500" fill="hold"/>
                                        <p:tgtEl>
                                          <p:spTgt spid="10"/>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ppt_x"/>
                                          </p:val>
                                        </p:tav>
                                        <p:tav tm="100000">
                                          <p:val>
                                            <p:strVal val="#ppt_x"/>
                                          </p:val>
                                        </p:tav>
                                      </p:tavLst>
                                    </p:anim>
                                    <p:anim calcmode="lin" valueType="num">
                                      <p:cBhvr additive="base">
                                        <p:cTn id="28" dur="500" fill="hold"/>
                                        <p:tgtEl>
                                          <p:spTgt spid="14"/>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500" fill="hold"/>
                                        <p:tgtEl>
                                          <p:spTgt spid="16"/>
                                        </p:tgtEl>
                                        <p:attrNameLst>
                                          <p:attrName>ppt_x</p:attrName>
                                        </p:attrNameLst>
                                      </p:cBhvr>
                                      <p:tavLst>
                                        <p:tav tm="0">
                                          <p:val>
                                            <p:strVal val="#ppt_x"/>
                                          </p:val>
                                        </p:tav>
                                        <p:tav tm="100000">
                                          <p:val>
                                            <p:strVal val="#ppt_x"/>
                                          </p:val>
                                        </p:tav>
                                      </p:tavLst>
                                    </p:anim>
                                    <p:anim calcmode="lin" valueType="num">
                                      <p:cBhvr additive="base">
                                        <p:cTn id="32" dur="500" fill="hold"/>
                                        <p:tgtEl>
                                          <p:spTgt spid="16"/>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ppt_x"/>
                                          </p:val>
                                        </p:tav>
                                        <p:tav tm="100000">
                                          <p:val>
                                            <p:strVal val="#ppt_x"/>
                                          </p:val>
                                        </p:tav>
                                      </p:tavLst>
                                    </p:anim>
                                    <p:anim calcmode="lin" valueType="num">
                                      <p:cBhvr additive="base">
                                        <p:cTn id="36"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fade">
                                      <p:cBhvr>
                                        <p:cTn id="41" dur="500"/>
                                        <p:tgtEl>
                                          <p:spTgt spid="19"/>
                                        </p:tgtEl>
                                      </p:cBhvr>
                                    </p:animEffect>
                                  </p:childTnLst>
                                </p:cTn>
                              </p:par>
                              <p:par>
                                <p:cTn id="42" presetID="10" presetClass="entr" presetSubtype="0" fill="hold" nodeType="with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5"/>
                                        </p:tgtEl>
                                        <p:attrNameLst>
                                          <p:attrName>style.visibility</p:attrName>
                                        </p:attrNameLst>
                                      </p:cBhvr>
                                      <p:to>
                                        <p:strVal val="visible"/>
                                      </p:to>
                                    </p:set>
                                    <p:animEffect transition="in" filter="fade">
                                      <p:cBhvr>
                                        <p:cTn id="49" dur="500"/>
                                        <p:tgtEl>
                                          <p:spTgt spid="5"/>
                                        </p:tgtEl>
                                      </p:cBhvr>
                                    </p:animEffect>
                                  </p:childTnLst>
                                </p:cTn>
                              </p:par>
                              <p:par>
                                <p:cTn id="50" presetID="10" presetClass="entr" presetSubtype="0" fill="hold" nodeType="withEffect">
                                  <p:stCondLst>
                                    <p:cond delay="0"/>
                                  </p:stCondLst>
                                  <p:childTnLst>
                                    <p:set>
                                      <p:cBhvr>
                                        <p:cTn id="51" dur="1" fill="hold">
                                          <p:stCondLst>
                                            <p:cond delay="0"/>
                                          </p:stCondLst>
                                        </p:cTn>
                                        <p:tgtEl>
                                          <p:spTgt spid="6"/>
                                        </p:tgtEl>
                                        <p:attrNameLst>
                                          <p:attrName>style.visibility</p:attrName>
                                        </p:attrNameLst>
                                      </p:cBhvr>
                                      <p:to>
                                        <p:strVal val="visible"/>
                                      </p:to>
                                    </p:set>
                                    <p:animEffect transition="in" filter="fade">
                                      <p:cBhvr>
                                        <p:cTn id="5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p:bldP spid="15" grpId="0"/>
      <p:bldP spid="16" grpId="0"/>
      <p:bldP spid="17"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8</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13</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8</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Lecture_4.R</a:t>
            </a:r>
          </a:p>
        </p:txBody>
      </p:sp>
      <p:sp>
        <p:nvSpPr>
          <p:cNvPr id="9" name="TextBox 8">
            <a:extLst>
              <a:ext uri="{FF2B5EF4-FFF2-40B4-BE49-F238E27FC236}">
                <a16:creationId xmlns:a16="http://schemas.microsoft.com/office/drawing/2014/main" id="{5DF3EA4B-04BC-2944-1D7C-ECE8969E19A0}"/>
              </a:ext>
            </a:extLst>
          </p:cNvPr>
          <p:cNvSpPr txBox="1"/>
          <p:nvPr/>
        </p:nvSpPr>
        <p:spPr>
          <a:xfrm>
            <a:off x="5252883" y="1897783"/>
            <a:ext cx="6100916" cy="2831544"/>
          </a:xfrm>
          <a:prstGeom prst="rect">
            <a:avLst/>
          </a:prstGeom>
          <a:noFill/>
        </p:spPr>
        <p:txBody>
          <a:bodyPr wrap="square">
            <a:spAutoFit/>
          </a:bodyPr>
          <a:lstStyle/>
          <a:p>
            <a:r>
              <a:rPr lang="en-US" sz="2000" dirty="0">
                <a:solidFill>
                  <a:srgbClr val="000000"/>
                </a:solidFill>
                <a:latin typeface="Calibri" panose="020F0502020204030204" pitchFamily="34" charset="0"/>
              </a:rPr>
              <a:t>Use the CREDIT.CSV data.</a:t>
            </a:r>
          </a:p>
          <a:p>
            <a:pPr algn="l"/>
            <a:r>
              <a:rPr lang="en-US" sz="2000" dirty="0">
                <a:solidFill>
                  <a:srgbClr val="000000"/>
                </a:solidFill>
                <a:latin typeface="Calibri" panose="020F0502020204030204" pitchFamily="34" charset="0"/>
              </a:rPr>
              <a:t>From the credit card example, using the </a:t>
            </a:r>
            <a:r>
              <a:rPr lang="en-US" sz="2000" b="1" dirty="0">
                <a:solidFill>
                  <a:srgbClr val="000000"/>
                </a:solidFill>
                <a:latin typeface="Calibri" panose="020F0502020204030204" pitchFamily="34" charset="0"/>
              </a:rPr>
              <a:t>All Possible Regressions Selection Criteria</a:t>
            </a:r>
            <a:r>
              <a:rPr lang="en-US" sz="2000" dirty="0">
                <a:solidFill>
                  <a:srgbClr val="000000"/>
                </a:solidFill>
                <a:latin typeface="Calibri" panose="020F0502020204030204" pitchFamily="34" charset="0"/>
              </a:rPr>
              <a:t> (combo5) to analyze which independent predictors should be used in the model</a:t>
            </a:r>
            <a:r>
              <a:rPr lang="en-US" sz="1800" b="0" i="0" u="none" strike="noStrike" baseline="0" dirty="0">
                <a:latin typeface="LMRoman10-Regular"/>
              </a:rPr>
              <a:t>.</a:t>
            </a:r>
          </a:p>
          <a:p>
            <a:pPr algn="l"/>
            <a:endParaRPr lang="en-US" dirty="0">
              <a:latin typeface="LMRoman10-Regular"/>
            </a:endParaRPr>
          </a:p>
          <a:p>
            <a:pPr algn="l"/>
            <a:r>
              <a:rPr lang="en-US" sz="2000" dirty="0">
                <a:latin typeface="LMRoman10-Regular"/>
              </a:rPr>
              <a:t>Hints: construct criterion combos 5 tables for the best models you get from problem 11, 12 and make a final decision. </a:t>
            </a:r>
            <a:endParaRPr lang="en-US" sz="2000" dirty="0"/>
          </a:p>
        </p:txBody>
      </p:sp>
    </p:spTree>
    <p:extLst>
      <p:ext uri="{BB962C8B-B14F-4D97-AF65-F5344CB8AC3E}">
        <p14:creationId xmlns:p14="http://schemas.microsoft.com/office/powerpoint/2010/main" val="16667806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2AA951A-6C53-A472-E1F8-AA9535C94E5E}"/>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26399" r="26399"/>
          <a:stretch/>
        </p:blipFill>
        <p:spPr>
          <a:xfrm>
            <a:off x="-7366" y="10"/>
            <a:ext cx="4855591" cy="6857990"/>
          </a:xfrm>
          <a:custGeom>
            <a:avLst/>
            <a:gdLst/>
            <a:ahLst/>
            <a:cxnLst/>
            <a:rect l="l" t="t" r="r" b="b"/>
            <a:pathLst>
              <a:path w="4636517" h="6858000">
                <a:moveTo>
                  <a:pt x="0" y="0"/>
                </a:moveTo>
                <a:lnTo>
                  <a:pt x="4636517" y="0"/>
                </a:lnTo>
                <a:lnTo>
                  <a:pt x="4636517" y="6858000"/>
                </a:lnTo>
                <a:lnTo>
                  <a:pt x="0" y="6858000"/>
                </a:lnTo>
                <a:close/>
              </a:path>
            </a:pathLst>
          </a:custGeom>
        </p:spPr>
      </p:pic>
      <p:sp>
        <p:nvSpPr>
          <p:cNvPr id="4" name="Slide Number Placeholder 3">
            <a:extLst>
              <a:ext uri="{FF2B5EF4-FFF2-40B4-BE49-F238E27FC236}">
                <a16:creationId xmlns:a16="http://schemas.microsoft.com/office/drawing/2014/main" id="{011665AD-DCD2-6A47-BE7D-A637F4282944}"/>
              </a:ext>
            </a:extLst>
          </p:cNvPr>
          <p:cNvSpPr>
            <a:spLocks noGrp="1"/>
          </p:cNvSpPr>
          <p:nvPr>
            <p:ph type="sldNum" sz="quarter" idx="12"/>
          </p:nvPr>
        </p:nvSpPr>
        <p:spPr>
          <a:xfrm>
            <a:off x="10047382" y="6356350"/>
            <a:ext cx="1306417" cy="365125"/>
          </a:xfrm>
        </p:spPr>
        <p:txBody>
          <a:bodyPr>
            <a:normAutofit/>
          </a:bodyPr>
          <a:lstStyle/>
          <a:p>
            <a:pPr>
              <a:spcAft>
                <a:spcPts val="600"/>
              </a:spcAft>
            </a:pPr>
            <a:fld id="{998FC6E2-3800-4EB0-A18D-3856D6660061}" type="slidenum">
              <a:rPr lang="en-US" smtClean="0"/>
              <a:pPr>
                <a:spcAft>
                  <a:spcPts val="600"/>
                </a:spcAft>
              </a:pPr>
              <a:t>9</a:t>
            </a:fld>
            <a:endParaRPr lang="en-US"/>
          </a:p>
        </p:txBody>
      </p:sp>
      <p:sp>
        <p:nvSpPr>
          <p:cNvPr id="18" name="Title 1">
            <a:extLst>
              <a:ext uri="{FF2B5EF4-FFF2-40B4-BE49-F238E27FC236}">
                <a16:creationId xmlns:a16="http://schemas.microsoft.com/office/drawing/2014/main" id="{3A19AFB6-F25F-3A3F-C70E-72F2B0E3B986}"/>
              </a:ext>
            </a:extLst>
          </p:cNvPr>
          <p:cNvSpPr>
            <a:spLocks noGrp="1"/>
          </p:cNvSpPr>
          <p:nvPr>
            <p:ph type="title"/>
          </p:nvPr>
        </p:nvSpPr>
        <p:spPr>
          <a:xfrm>
            <a:off x="5230761" y="365125"/>
            <a:ext cx="6944862" cy="1807305"/>
          </a:xfrm>
        </p:spPr>
        <p:txBody>
          <a:bodyPr>
            <a:normAutofit/>
          </a:bodyPr>
          <a:lstStyle/>
          <a:p>
            <a:r>
              <a:rPr lang="en-US" dirty="0"/>
              <a:t>In class Practice Problem 13</a:t>
            </a:r>
          </a:p>
        </p:txBody>
      </p:sp>
      <p:pic>
        <p:nvPicPr>
          <p:cNvPr id="19" name="Picture 18" descr="Shape&#10;&#10;Description automatically generated with medium confidence">
            <a:extLst>
              <a:ext uri="{FF2B5EF4-FFF2-40B4-BE49-F238E27FC236}">
                <a16:creationId xmlns:a16="http://schemas.microsoft.com/office/drawing/2014/main" id="{5B1ED560-51CC-10F4-B084-ECA691BF67B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514338" y="32120"/>
            <a:ext cx="2661285" cy="567690"/>
          </a:xfrm>
          <a:prstGeom prst="rect">
            <a:avLst/>
          </a:prstGeom>
        </p:spPr>
      </p:pic>
      <p:sp>
        <p:nvSpPr>
          <p:cNvPr id="21" name="Slide Number Placeholder 11">
            <a:extLst>
              <a:ext uri="{FF2B5EF4-FFF2-40B4-BE49-F238E27FC236}">
                <a16:creationId xmlns:a16="http://schemas.microsoft.com/office/drawing/2014/main" id="{0D7DC0AA-A3D1-0C99-81D5-EA28FE937D00}"/>
              </a:ext>
            </a:extLst>
          </p:cNvPr>
          <p:cNvSpPr txBox="1">
            <a:spLocks/>
          </p:cNvSpPr>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998FC6E2-3800-4EB0-A18D-3856D6660061}" type="slidenum">
              <a:rPr lang="en-US" smtClean="0"/>
              <a:pPr/>
              <a:t>9</a:t>
            </a:fld>
            <a:endParaRPr lang="en-US"/>
          </a:p>
        </p:txBody>
      </p:sp>
      <p:pic>
        <p:nvPicPr>
          <p:cNvPr id="7" name="Graphic 6" descr="Right pointing backhand index outline">
            <a:extLst>
              <a:ext uri="{FF2B5EF4-FFF2-40B4-BE49-F238E27FC236}">
                <a16:creationId xmlns:a16="http://schemas.microsoft.com/office/drawing/2014/main" id="{92A7EC70-3E64-4223-9320-CE502CAD449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513789" y="6245704"/>
            <a:ext cx="582211" cy="582211"/>
          </a:xfrm>
          <a:prstGeom prst="rect">
            <a:avLst/>
          </a:prstGeom>
        </p:spPr>
      </p:pic>
      <p:sp>
        <p:nvSpPr>
          <p:cNvPr id="8" name="TextBox 7">
            <a:extLst>
              <a:ext uri="{FF2B5EF4-FFF2-40B4-BE49-F238E27FC236}">
                <a16:creationId xmlns:a16="http://schemas.microsoft.com/office/drawing/2014/main" id="{95B98149-A0CC-14A7-6967-1EA0C17913C3}"/>
              </a:ext>
            </a:extLst>
          </p:cNvPr>
          <p:cNvSpPr txBox="1"/>
          <p:nvPr/>
        </p:nvSpPr>
        <p:spPr>
          <a:xfrm>
            <a:off x="6096000" y="6352143"/>
            <a:ext cx="1302151" cy="369332"/>
          </a:xfrm>
          <a:prstGeom prst="rect">
            <a:avLst/>
          </a:prstGeom>
          <a:noFill/>
        </p:spPr>
        <p:txBody>
          <a:bodyPr wrap="none" rtlCol="0">
            <a:spAutoFit/>
          </a:bodyPr>
          <a:lstStyle/>
          <a:p>
            <a:r>
              <a:rPr lang="en-US" dirty="0"/>
              <a:t>Lecture_4.R</a:t>
            </a:r>
          </a:p>
        </p:txBody>
      </p:sp>
      <p:graphicFrame>
        <p:nvGraphicFramePr>
          <p:cNvPr id="2" name="Diagram 1">
            <a:extLst>
              <a:ext uri="{FF2B5EF4-FFF2-40B4-BE49-F238E27FC236}">
                <a16:creationId xmlns:a16="http://schemas.microsoft.com/office/drawing/2014/main" id="{BDD0B688-930A-40D7-57E6-D7F112FDC30D}"/>
              </a:ext>
            </a:extLst>
          </p:cNvPr>
          <p:cNvGraphicFramePr/>
          <p:nvPr/>
        </p:nvGraphicFramePr>
        <p:xfrm>
          <a:off x="-114243" y="2172430"/>
          <a:ext cx="5153736" cy="273254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11" name="Picture 10">
            <a:extLst>
              <a:ext uri="{FF2B5EF4-FFF2-40B4-BE49-F238E27FC236}">
                <a16:creationId xmlns:a16="http://schemas.microsoft.com/office/drawing/2014/main" id="{C13B617B-0D43-1EB5-6126-51AD76F0DF9C}"/>
              </a:ext>
            </a:extLst>
          </p:cNvPr>
          <p:cNvPicPr>
            <a:picLocks noChangeAspect="1"/>
          </p:cNvPicPr>
          <p:nvPr/>
        </p:nvPicPr>
        <p:blipFill>
          <a:blip r:embed="rId12"/>
          <a:stretch>
            <a:fillRect/>
          </a:stretch>
        </p:blipFill>
        <p:spPr>
          <a:xfrm>
            <a:off x="5394605" y="1689295"/>
            <a:ext cx="6326089" cy="4146648"/>
          </a:xfrm>
          <a:prstGeom prst="rect">
            <a:avLst/>
          </a:prstGeom>
        </p:spPr>
      </p:pic>
    </p:spTree>
    <p:extLst>
      <p:ext uri="{BB962C8B-B14F-4D97-AF65-F5344CB8AC3E}">
        <p14:creationId xmlns:p14="http://schemas.microsoft.com/office/powerpoint/2010/main" val="25650018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2129</TotalTime>
  <Words>3333</Words>
  <Application>Microsoft Office PowerPoint</Application>
  <PresentationFormat>Widescreen</PresentationFormat>
  <Paragraphs>321</Paragraphs>
  <Slides>32</Slides>
  <Notes>10</Notes>
  <HiddenSlides>0</HiddenSlides>
  <MMClips>2</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32</vt:i4>
      </vt:variant>
    </vt:vector>
  </HeadingPairs>
  <TitlesOfParts>
    <vt:vector size="45" baseType="lpstr">
      <vt:lpstr>gilroy-medium</vt:lpstr>
      <vt:lpstr>LMMathItalic10-Regular</vt:lpstr>
      <vt:lpstr>LMMono10-Regular</vt:lpstr>
      <vt:lpstr>LMRoman10-Regular</vt:lpstr>
      <vt:lpstr>LMRoman17-Regular</vt:lpstr>
      <vt:lpstr>MathJax_Main</vt:lpstr>
      <vt:lpstr>proxima-nova</vt:lpstr>
      <vt:lpstr>Söhne</vt:lpstr>
      <vt:lpstr>Arial</vt:lpstr>
      <vt:lpstr>Calibri</vt:lpstr>
      <vt:lpstr>Calibri Light</vt:lpstr>
      <vt:lpstr>Cambria Math</vt:lpstr>
      <vt:lpstr>Office Theme</vt:lpstr>
      <vt:lpstr>Statistical Modelling with Data</vt:lpstr>
      <vt:lpstr>Statistical Modelling with Data</vt:lpstr>
      <vt:lpstr>Statistical Modelling with Data</vt:lpstr>
      <vt:lpstr>Statistical Modelling with Data</vt:lpstr>
      <vt:lpstr>Statistical Modelling with Data</vt:lpstr>
      <vt:lpstr>Lecture 5: Model Selection, evaluate the reliability of the model chosen</vt:lpstr>
      <vt:lpstr>Quick recap of lecture 4</vt:lpstr>
      <vt:lpstr>In class Practice Problem 13</vt:lpstr>
      <vt:lpstr>In class Practice Problem 13</vt:lpstr>
      <vt:lpstr>Combos 5</vt:lpstr>
      <vt:lpstr>Comparison of the optimal models</vt:lpstr>
      <vt:lpstr>Evaluate the reliability of the model chosen</vt:lpstr>
      <vt:lpstr>In class Practice Problem 14</vt:lpstr>
      <vt:lpstr>In class Practice Problem 14 Answers</vt:lpstr>
      <vt:lpstr>In class Practice Problem 14 Answers</vt:lpstr>
      <vt:lpstr>In class Practice Problem 14 Answers</vt:lpstr>
      <vt:lpstr>In class Practice Problem 14 Answers</vt:lpstr>
      <vt:lpstr>In class Practice Problem 14 Answers</vt:lpstr>
      <vt:lpstr>Coffee break</vt:lpstr>
      <vt:lpstr>Stepwise regression is cumbersome</vt:lpstr>
      <vt:lpstr>Correlation</vt:lpstr>
      <vt:lpstr>Correlation</vt:lpstr>
      <vt:lpstr>Pearson correlation</vt:lpstr>
      <vt:lpstr>Spearman (rank) correlation</vt:lpstr>
      <vt:lpstr>Spearman (rank) correlation</vt:lpstr>
      <vt:lpstr>Correlation matrix</vt:lpstr>
      <vt:lpstr>In class Practice Problem 15</vt:lpstr>
      <vt:lpstr>In class Practice Problem 15 Answers</vt:lpstr>
      <vt:lpstr>PowerPoint Presentation</vt:lpstr>
      <vt:lpstr>In class Practice Problem 15 Answers</vt:lpstr>
      <vt:lpstr>Take away messages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 qing</dc:creator>
  <cp:lastModifiedBy>li qing</cp:lastModifiedBy>
  <cp:revision>416</cp:revision>
  <dcterms:created xsi:type="dcterms:W3CDTF">2023-05-16T15:36:22Z</dcterms:created>
  <dcterms:modified xsi:type="dcterms:W3CDTF">2023-05-30T07:29:15Z</dcterms:modified>
</cp:coreProperties>
</file>

<file path=docProps/thumbnail.jpeg>
</file>